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4"/>
  </p:notesMasterIdLst>
  <p:sldIdLst>
    <p:sldId id="256" r:id="rId2"/>
    <p:sldId id="261" r:id="rId3"/>
    <p:sldId id="260" r:id="rId4"/>
    <p:sldId id="377" r:id="rId5"/>
    <p:sldId id="268" r:id="rId6"/>
    <p:sldId id="337" r:id="rId7"/>
    <p:sldId id="299" r:id="rId8"/>
    <p:sldId id="348" r:id="rId9"/>
    <p:sldId id="349" r:id="rId10"/>
    <p:sldId id="350" r:id="rId11"/>
    <p:sldId id="297" r:id="rId12"/>
    <p:sldId id="351" r:id="rId13"/>
    <p:sldId id="303" r:id="rId14"/>
    <p:sldId id="300" r:id="rId15"/>
    <p:sldId id="304" r:id="rId16"/>
    <p:sldId id="346" r:id="rId17"/>
    <p:sldId id="308" r:id="rId18"/>
    <p:sldId id="369" r:id="rId19"/>
    <p:sldId id="368" r:id="rId20"/>
    <p:sldId id="334" r:id="rId21"/>
    <p:sldId id="309" r:id="rId22"/>
    <p:sldId id="313" r:id="rId23"/>
    <p:sldId id="276" r:id="rId24"/>
    <p:sldId id="362" r:id="rId25"/>
    <p:sldId id="356" r:id="rId26"/>
    <p:sldId id="359" r:id="rId27"/>
    <p:sldId id="358" r:id="rId28"/>
    <p:sldId id="354" r:id="rId29"/>
    <p:sldId id="355" r:id="rId30"/>
    <p:sldId id="319" r:id="rId31"/>
    <p:sldId id="380" r:id="rId32"/>
    <p:sldId id="361" r:id="rId33"/>
    <p:sldId id="360" r:id="rId34"/>
    <p:sldId id="342" r:id="rId35"/>
    <p:sldId id="363" r:id="rId36"/>
    <p:sldId id="373" r:id="rId37"/>
    <p:sldId id="371" r:id="rId38"/>
    <p:sldId id="376" r:id="rId39"/>
    <p:sldId id="375" r:id="rId40"/>
    <p:sldId id="277" r:id="rId41"/>
    <p:sldId id="374" r:id="rId42"/>
    <p:sldId id="280" r:id="rId43"/>
  </p:sldIdLst>
  <p:sldSz cx="18288000" cy="10287000"/>
  <p:notesSz cx="6858000" cy="9144000"/>
  <p:embeddedFontLst>
    <p:embeddedFont>
      <p:font typeface="Alegreya Sans Medium" panose="020B0604020202020204" charset="0"/>
      <p:regular r:id="rId45"/>
      <p:bold r:id="rId46"/>
      <p:italic r:id="rId47"/>
      <p:boldItalic r:id="rId48"/>
    </p:embeddedFont>
    <p:embeddedFont>
      <p:font typeface="Calibri" panose="020F0502020204030204" pitchFamily="34" charset="0"/>
      <p:regular r:id="rId49"/>
      <p:bold r:id="rId50"/>
      <p:italic r:id="rId51"/>
      <p:boldItalic r:id="rId52"/>
    </p:embeddedFont>
    <p:embeddedFont>
      <p:font typeface="Merriweather" panose="00000500000000000000" pitchFamily="2" charset="0"/>
      <p:regular r:id="rId53"/>
      <p:bold r:id="rId54"/>
      <p:italic r:id="rId55"/>
      <p:boldItalic r:id="rId56"/>
    </p:embeddedFont>
    <p:embeddedFont>
      <p:font typeface="Merriweather Light" panose="00000400000000000000"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A4E364-4CDC-4B59-A649-B96F44835222}">
  <a:tblStyle styleId="{A5A4E364-4CDC-4B59-A649-B96F44835222}"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219" autoAdjust="0"/>
  </p:normalViewPr>
  <p:slideViewPr>
    <p:cSldViewPr snapToGrid="0">
      <p:cViewPr varScale="1">
        <p:scale>
          <a:sx n="53" d="100"/>
          <a:sy n="53" d="100"/>
        </p:scale>
        <p:origin x="80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2" name="Google Shape;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190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437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96228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5302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79575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8006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875543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256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2754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56954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 name="Google Shape;178;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01" name="Google Shape;5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16215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01" name="Google Shape;5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0651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01" name="Google Shape;50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5999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en-US" b="0" i="0" dirty="0">
              <a:solidFill>
                <a:srgbClr val="D1D5DB"/>
              </a:solidFill>
              <a:effectLst/>
              <a:latin typeface="Söhne"/>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12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44885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90221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6839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9089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1869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en-US" b="0" i="0" dirty="0">
              <a:solidFill>
                <a:srgbClr val="D1D5DB"/>
              </a:solidFill>
              <a:effectLst/>
              <a:latin typeface="Söhne"/>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2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2892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endParaRPr lang="en-US" b="0" i="0" dirty="0">
              <a:solidFill>
                <a:srgbClr val="D1D5DB"/>
              </a:solidFill>
              <a:effectLst/>
              <a:latin typeface="Söhne"/>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283993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18115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None/>
              <a:tabLst/>
              <a:defRPr/>
            </a:pPr>
            <a:endParaRPr kumimoji="0" lang="en-US" sz="1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97268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ltLang="zh-CN" dirty="0"/>
              <a:t>What we can see from the previous slides, there are 6 models in Pipeline 1, 6 models in Pipeline 2 and 4 models in Pipeline 3. So totally 16 models need to be evaluated.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CN" dirty="0"/>
              <a:t>We choose to c</a:t>
            </a:r>
            <a:r>
              <a:rPr lang="en-US" sz="1100" kern="1200" dirty="0">
                <a:solidFill>
                  <a:schemeClr val="tx1"/>
                </a:solidFill>
                <a:effectLst/>
                <a:latin typeface="Alegreya Sans Medium" panose="020B0604020202020204" charset="0"/>
                <a:ea typeface="+mn-ea"/>
                <a:cs typeface="+mn-cs"/>
              </a:rPr>
              <a:t>ompare the </a:t>
            </a:r>
            <a:r>
              <a:rPr lang="en-US" sz="1100" b="1" kern="1200" dirty="0">
                <a:solidFill>
                  <a:srgbClr val="C00000"/>
                </a:solidFill>
                <a:effectLst/>
                <a:latin typeface="Alegreya Sans Medium" panose="020B0604020202020204" charset="0"/>
                <a:ea typeface="+mn-ea"/>
                <a:cs typeface="+mn-cs"/>
              </a:rPr>
              <a:t>accuracy scores </a:t>
            </a:r>
            <a:r>
              <a:rPr lang="en-US" sz="1100" kern="1200" dirty="0">
                <a:solidFill>
                  <a:schemeClr val="tx1"/>
                </a:solidFill>
                <a:effectLst/>
                <a:latin typeface="Alegreya Sans Medium" panose="020B0604020202020204" charset="0"/>
                <a:ea typeface="+mn-ea"/>
                <a:cs typeface="+mn-cs"/>
              </a:rPr>
              <a:t>of training scores and testing scores in different models and p</a:t>
            </a:r>
            <a:r>
              <a:rPr lang="en-US" sz="1100" kern="1200" dirty="0">
                <a:solidFill>
                  <a:schemeClr val="tx1"/>
                </a:solidFill>
                <a:latin typeface="Alegreya Sans Medium" panose="020B0604020202020204" charset="0"/>
                <a:ea typeface="+mn-ea"/>
                <a:cs typeface="+mn-cs"/>
              </a:rPr>
              <a:t>lot </a:t>
            </a:r>
            <a:r>
              <a:rPr lang="en-US" sz="1100" b="1" kern="1200" dirty="0">
                <a:solidFill>
                  <a:srgbClr val="C00000"/>
                </a:solidFill>
                <a:latin typeface="Alegreya Sans Medium" panose="020B0604020202020204" charset="0"/>
                <a:ea typeface="+mn-ea"/>
                <a:cs typeface="+mn-cs"/>
              </a:rPr>
              <a:t>ROC curves </a:t>
            </a:r>
            <a:r>
              <a:rPr lang="en-US" sz="1100" kern="1200" dirty="0">
                <a:solidFill>
                  <a:schemeClr val="tx1"/>
                </a:solidFill>
                <a:latin typeface="Alegreya Sans Medium" panose="020B0604020202020204" charset="0"/>
                <a:ea typeface="+mn-ea"/>
                <a:cs typeface="+mn-cs"/>
              </a:rPr>
              <a:t>for each model.</a:t>
            </a:r>
          </a:p>
          <a:p>
            <a:pPr marL="0" lvl="0" indent="0" algn="l" rtl="0">
              <a:lnSpc>
                <a:spcPct val="100000"/>
              </a:lnSpc>
              <a:spcBef>
                <a:spcPts val="0"/>
              </a:spcBef>
              <a:spcAft>
                <a:spcPts val="0"/>
              </a:spcAft>
              <a:buSzPts val="1100"/>
              <a:buNone/>
            </a:pPr>
            <a:endParaRPr dirty="0"/>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19796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Alegreya Sans Medium" panose="020B0604020202020204" charset="0"/>
                <a:sym typeface="Merriweather"/>
              </a:rPr>
              <a:t>Linear Regression performed not well in all Pipelines no matter with PCA or feature selection (below 60%), </a:t>
            </a:r>
            <a:r>
              <a:rPr lang="en-US" sz="1100" kern="1200" dirty="0">
                <a:solidFill>
                  <a:schemeClr val="tx1"/>
                </a:solidFill>
                <a:effectLst/>
                <a:latin typeface="Alegreya Sans Medium" panose="020B0604020202020204" charset="0"/>
                <a:ea typeface="+mn-ea"/>
                <a:cs typeface="+mn-cs"/>
              </a:rPr>
              <a:t>had the lowest training and testing scores, which means that this model doesn’t fit for the data</a:t>
            </a:r>
            <a:r>
              <a:rPr lang="en-US" sz="1100" dirty="0">
                <a:solidFill>
                  <a:schemeClr val="tx1"/>
                </a:solidFill>
                <a:latin typeface="Alegreya Sans Medium" panose="020B0604020202020204" charset="0"/>
                <a:sym typeface="Merriweather"/>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Alegreya Sans Medium" panose="020B0604020202020204" charset="0"/>
                <a:sym typeface="Merriweather"/>
              </a:rPr>
              <a:t>KNN and DT are visibly getting better performance in Pipeline 3 with feature selection (from below 80% to above 85%).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tx1"/>
                </a:solidFill>
                <a:latin typeface="Alegreya Sans Medium" panose="020B0604020202020204" charset="0"/>
                <a:sym typeface="Merriweather"/>
              </a:rPr>
              <a:t>RF in Pipeline 2 is the </a:t>
            </a:r>
            <a:r>
              <a:rPr lang="en-US" sz="1100" kern="1200" dirty="0">
                <a:solidFill>
                  <a:schemeClr val="tx1"/>
                </a:solidFill>
                <a:effectLst/>
                <a:latin typeface="Alegreya Sans Medium" panose="020B0604020202020204" charset="0"/>
                <a:ea typeface="+mn-ea"/>
                <a:cs typeface="+mn-cs"/>
              </a:rPr>
              <a:t>most suitable model for the credit card approval data.</a:t>
            </a:r>
            <a:r>
              <a:rPr lang="en-US" sz="1100" dirty="0">
                <a:solidFill>
                  <a:schemeClr val="tx1"/>
                </a:solidFill>
                <a:latin typeface="Alegreya Sans Medium" panose="020B0604020202020204" charset="0"/>
                <a:sym typeface="Merriweather"/>
              </a:rPr>
              <a:t>, RF in Pipeline 1 is second rank and </a:t>
            </a:r>
            <a:r>
              <a:rPr lang="en-US" sz="1100" dirty="0" err="1">
                <a:solidFill>
                  <a:schemeClr val="tx1"/>
                </a:solidFill>
                <a:latin typeface="Alegreya Sans Medium" panose="020B0604020202020204" charset="0"/>
                <a:sym typeface="Merriweather"/>
              </a:rPr>
              <a:t>XGBoost</a:t>
            </a:r>
            <a:r>
              <a:rPr lang="en-US" sz="1100" dirty="0">
                <a:solidFill>
                  <a:schemeClr val="tx1"/>
                </a:solidFill>
                <a:latin typeface="Alegreya Sans Medium" panose="020B0604020202020204" charset="0"/>
                <a:sym typeface="Merriweather"/>
              </a:rPr>
              <a:t> is third rank in Accuracy score here.</a:t>
            </a:r>
          </a:p>
        </p:txBody>
      </p:sp>
      <p:sp>
        <p:nvSpPr>
          <p:cNvPr id="511" name="Google Shape;51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8957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200" dirty="0">
                <a:solidFill>
                  <a:schemeClr val="tx1"/>
                </a:solidFill>
                <a:latin typeface="Alegreya Sans Medium" panose="020B0604020202020204" charset="0"/>
                <a:ea typeface="+mn-ea"/>
                <a:cs typeface="+mn-cs"/>
              </a:rPr>
              <a:t>From ROC chart, we can see that </a:t>
            </a:r>
            <a:r>
              <a:rPr lang="en-US" sz="1100" b="1" kern="1200" dirty="0">
                <a:solidFill>
                  <a:srgbClr val="C00000"/>
                </a:solidFill>
                <a:latin typeface="Alegreya Sans Medium" panose="020B0604020202020204" charset="0"/>
                <a:ea typeface="+mn-ea"/>
                <a:cs typeface="+mn-cs"/>
              </a:rPr>
              <a:t>Random Forest model</a:t>
            </a:r>
            <a:r>
              <a:rPr lang="en-US" sz="1100" kern="1200" dirty="0">
                <a:solidFill>
                  <a:schemeClr val="tx1"/>
                </a:solidFill>
                <a:latin typeface="Alegreya Sans Medium" panose="020B0604020202020204" charset="0"/>
                <a:ea typeface="+mn-ea"/>
                <a:cs typeface="+mn-cs"/>
              </a:rPr>
              <a:t> had the highest testing score for the "No PCA“/Pipeline 2 and "with PCA“/Pipeline 1 scenarios.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kern="1200" dirty="0">
                <a:solidFill>
                  <a:srgbClr val="C00000"/>
                </a:solidFill>
                <a:latin typeface="Alegreya Sans Medium" panose="020B0604020202020204" charset="0"/>
                <a:ea typeface="+mn-ea"/>
                <a:cs typeface="+mn-cs"/>
              </a:rPr>
              <a:t>DT model </a:t>
            </a:r>
            <a:r>
              <a:rPr lang="en-US" sz="1100" kern="1200" dirty="0">
                <a:solidFill>
                  <a:schemeClr val="tx1"/>
                </a:solidFill>
                <a:latin typeface="Alegreya Sans Medium" panose="020B0604020202020204" charset="0"/>
                <a:ea typeface="+mn-ea"/>
                <a:cs typeface="+mn-cs"/>
              </a:rPr>
              <a:t>had the highest testing score for the "Feature Selection“/Pipeline 3 scenario over DT model </a:t>
            </a:r>
            <a:r>
              <a:rPr lang="en-US" altLang="zh-CN" sz="1100" kern="1200" dirty="0">
                <a:solidFill>
                  <a:schemeClr val="tx1"/>
                </a:solidFill>
                <a:latin typeface="Alegreya Sans Medium" panose="020B0604020202020204" charset="0"/>
                <a:ea typeface="+mn-ea"/>
                <a:cs typeface="+mn-cs"/>
              </a:rPr>
              <a:t>in</a:t>
            </a:r>
            <a:r>
              <a:rPr lang="en-US" sz="1100" kern="1200" dirty="0">
                <a:solidFill>
                  <a:schemeClr val="tx1"/>
                </a:solidFill>
                <a:latin typeface="Alegreya Sans Medium" panose="020B0604020202020204" charset="0"/>
                <a:ea typeface="+mn-ea"/>
                <a:cs typeface="+mn-cs"/>
              </a:rPr>
              <a:t> Pipeline 1 and Pipeline 2 scenarios. Feature selection is useful for DT.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200" dirty="0">
                <a:solidFill>
                  <a:schemeClr val="tx1"/>
                </a:solidFill>
                <a:latin typeface="Alegreya Sans Medium" panose="020B0604020202020204" charset="0"/>
                <a:ea typeface="+mn-ea"/>
                <a:cs typeface="+mn-cs"/>
              </a:rPr>
              <a:t>Logistic Regression and KNN models have the lowest AUC score, indicating their performance is relatively poor compared to other models.</a:t>
            </a: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33828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09391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228600">
              <a:lnSpc>
                <a:spcPct val="170000"/>
              </a:lnSpc>
              <a:buFont typeface="Arial" panose="020B0604020202020204" pitchFamily="34" charset="0"/>
              <a:buChar char="•"/>
            </a:pPr>
            <a:r>
              <a:rPr lang="en-US" sz="1100" b="1" kern="1200" dirty="0">
                <a:solidFill>
                  <a:schemeClr val="tx1"/>
                </a:solidFill>
                <a:effectLst/>
                <a:latin typeface="Alegreya Sans Medium" panose="020B0604020202020204" charset="0"/>
                <a:ea typeface="+mn-ea"/>
                <a:cs typeface="+mn-cs"/>
              </a:rPr>
              <a:t>Results interpretation</a:t>
            </a:r>
            <a:endParaRPr lang="en-US" sz="1100" kern="1200" dirty="0">
              <a:solidFill>
                <a:schemeClr val="tx1"/>
              </a:solidFill>
              <a:effectLst/>
              <a:latin typeface="Alegreya Sans Medium" panose="020B0604020202020204" charset="0"/>
              <a:ea typeface="+mn-ea"/>
              <a:cs typeface="+mn-cs"/>
            </a:endParaRPr>
          </a:p>
          <a:p>
            <a:pPr marL="612775" indent="-342900">
              <a:lnSpc>
                <a:spcPct val="170000"/>
              </a:lnSpc>
              <a:buFont typeface="+mj-lt"/>
              <a:buAutoNum type="alphaLcParenR"/>
            </a:pPr>
            <a:r>
              <a:rPr lang="en-US" sz="1100" kern="1200" dirty="0">
                <a:solidFill>
                  <a:schemeClr val="tx1"/>
                </a:solidFill>
                <a:effectLst/>
                <a:latin typeface="Alegreya Sans Medium" panose="020B0604020202020204" charset="0"/>
                <a:ea typeface="+mn-ea"/>
                <a:cs typeface="+mn-cs"/>
              </a:rPr>
              <a:t>From the accuracy scores chart, we can see that linear regression had the lowest training and testing scores, which means that this model doesn’t fit for the data. On the other hand, </a:t>
            </a:r>
            <a:r>
              <a:rPr lang="en-US" sz="1100" b="1" kern="1200" dirty="0">
                <a:solidFill>
                  <a:srgbClr val="C00000"/>
                </a:solidFill>
                <a:effectLst/>
                <a:latin typeface="Alegreya Sans Medium" panose="020B0604020202020204" charset="0"/>
                <a:ea typeface="+mn-ea"/>
                <a:cs typeface="+mn-cs"/>
              </a:rPr>
              <a:t>Random Forest </a:t>
            </a:r>
            <a:r>
              <a:rPr lang="en-US" sz="1100" b="1" kern="1200" dirty="0">
                <a:solidFill>
                  <a:srgbClr val="C00000"/>
                </a:solidFill>
                <a:latin typeface="Alegreya Sans Medium" panose="020B0604020202020204" charset="0"/>
                <a:ea typeface="+mn-ea"/>
                <a:cs typeface="+mn-cs"/>
              </a:rPr>
              <a:t>model</a:t>
            </a:r>
            <a:r>
              <a:rPr lang="en-US" sz="1100" kern="1200" dirty="0">
                <a:solidFill>
                  <a:schemeClr val="tx1"/>
                </a:solidFill>
                <a:effectLst/>
                <a:latin typeface="Alegreya Sans Medium" panose="020B0604020202020204" charset="0"/>
                <a:ea typeface="+mn-ea"/>
                <a:cs typeface="+mn-cs"/>
              </a:rPr>
              <a:t> had the highest training and testing score</a:t>
            </a:r>
            <a:r>
              <a:rPr lang="en-US" sz="1100" kern="1200" dirty="0">
                <a:solidFill>
                  <a:schemeClr val="tx1"/>
                </a:solidFill>
                <a:latin typeface="Alegreya Sans Medium" panose="020B0604020202020204" charset="0"/>
                <a:ea typeface="+mn-ea"/>
                <a:cs typeface="+mn-cs"/>
              </a:rPr>
              <a:t> for the "No PCA" and "with PCA" scenarios</a:t>
            </a:r>
            <a:r>
              <a:rPr lang="en-US" sz="1100" kern="1200" dirty="0">
                <a:solidFill>
                  <a:schemeClr val="tx1"/>
                </a:solidFill>
                <a:effectLst/>
                <a:latin typeface="Alegreya Sans Medium" panose="020B0604020202020204" charset="0"/>
                <a:ea typeface="+mn-ea"/>
                <a:cs typeface="+mn-cs"/>
              </a:rPr>
              <a:t>, meaning that it’s the most suitable model for the credit card approval data.</a:t>
            </a:r>
          </a:p>
          <a:p>
            <a:pPr marL="612775" indent="-342900">
              <a:lnSpc>
                <a:spcPct val="170000"/>
              </a:lnSpc>
              <a:buFont typeface="+mj-lt"/>
              <a:buAutoNum type="alphaLcParenR"/>
            </a:pPr>
            <a:r>
              <a:rPr lang="en-US" sz="1100" kern="1200" dirty="0">
                <a:solidFill>
                  <a:schemeClr val="tx1"/>
                </a:solidFill>
                <a:latin typeface="Alegreya Sans Medium" panose="020B0604020202020204" charset="0"/>
                <a:ea typeface="+mn-ea"/>
                <a:cs typeface="+mn-cs"/>
              </a:rPr>
              <a:t>From ROC chart, we can see that </a:t>
            </a:r>
            <a:r>
              <a:rPr lang="en-US" sz="1100" b="1" kern="1200" dirty="0">
                <a:solidFill>
                  <a:srgbClr val="C00000"/>
                </a:solidFill>
                <a:latin typeface="Alegreya Sans Medium" panose="020B0604020202020204" charset="0"/>
                <a:ea typeface="+mn-ea"/>
                <a:cs typeface="+mn-cs"/>
              </a:rPr>
              <a:t>Random Forest model</a:t>
            </a:r>
            <a:r>
              <a:rPr lang="en-US" sz="1100" kern="1200" dirty="0">
                <a:solidFill>
                  <a:schemeClr val="tx1"/>
                </a:solidFill>
                <a:latin typeface="Alegreya Sans Medium" panose="020B0604020202020204" charset="0"/>
                <a:ea typeface="+mn-ea"/>
                <a:cs typeface="+mn-cs"/>
              </a:rPr>
              <a:t> had the highest testing score for the "No PCA" and "with PCA" scenarios, while the </a:t>
            </a:r>
            <a:r>
              <a:rPr lang="en-US" sz="1100" b="1" kern="1200" dirty="0">
                <a:solidFill>
                  <a:srgbClr val="C00000"/>
                </a:solidFill>
                <a:latin typeface="Alegreya Sans Medium" panose="020B0604020202020204" charset="0"/>
                <a:ea typeface="+mn-ea"/>
                <a:cs typeface="+mn-cs"/>
              </a:rPr>
              <a:t>DT model </a:t>
            </a:r>
            <a:r>
              <a:rPr lang="en-US" sz="1100" kern="1200" dirty="0">
                <a:solidFill>
                  <a:schemeClr val="tx1"/>
                </a:solidFill>
                <a:latin typeface="Alegreya Sans Medium" panose="020B0604020202020204" charset="0"/>
                <a:ea typeface="+mn-ea"/>
                <a:cs typeface="+mn-cs"/>
              </a:rPr>
              <a:t>had the highest testing score for the "Feature Selection" scenario. It indicates that they have the best overall performance compared to other models. On the other hand, Logistic Regression and KNN models have the lowest AUC score, indicating their performance is relatively poor compared to other models.</a:t>
            </a:r>
          </a:p>
          <a:p>
            <a:pPr marL="612775" indent="-342900">
              <a:lnSpc>
                <a:spcPct val="170000"/>
              </a:lnSpc>
              <a:buFont typeface="+mj-lt"/>
              <a:buAutoNum type="alphaLcParenR"/>
            </a:pPr>
            <a:r>
              <a:rPr lang="en-US" sz="1100" kern="1200" dirty="0">
                <a:solidFill>
                  <a:schemeClr val="tx1"/>
                </a:solidFill>
                <a:latin typeface="Alegreya Sans Medium" panose="020B0604020202020204" charset="0"/>
                <a:ea typeface="+mn-ea"/>
                <a:cs typeface="+mn-cs"/>
              </a:rPr>
              <a:t>It appears that the </a:t>
            </a:r>
            <a:r>
              <a:rPr lang="en-US" sz="1100" b="1" kern="1200" dirty="0">
                <a:solidFill>
                  <a:srgbClr val="C00000"/>
                </a:solidFill>
                <a:latin typeface="Alegreya Sans Medium" panose="020B0604020202020204" charset="0"/>
                <a:ea typeface="+mn-ea"/>
                <a:cs typeface="+mn-cs"/>
              </a:rPr>
              <a:t>Random Forest model </a:t>
            </a:r>
            <a:r>
              <a:rPr lang="en-US" sz="1100" kern="1200" dirty="0">
                <a:solidFill>
                  <a:schemeClr val="tx1"/>
                </a:solidFill>
                <a:latin typeface="Alegreya Sans Medium" panose="020B0604020202020204" charset="0"/>
                <a:ea typeface="+mn-ea"/>
                <a:cs typeface="+mn-cs"/>
              </a:rPr>
              <a:t>had the highest testing score for the "No PCA" and "with PCA" scenarios, while the DT model had the highest testing score for the "Feature Selection" scenario.</a:t>
            </a:r>
          </a:p>
          <a:p>
            <a:pPr marL="612775" indent="-342900">
              <a:lnSpc>
                <a:spcPct val="170000"/>
              </a:lnSpc>
              <a:buFont typeface="+mj-lt"/>
              <a:buAutoNum type="alphaLcParenR"/>
            </a:pPr>
            <a:r>
              <a:rPr lang="en-US" sz="1100" kern="1200" dirty="0">
                <a:solidFill>
                  <a:schemeClr val="tx1"/>
                </a:solidFill>
                <a:latin typeface="Alegreya Sans Medium" panose="020B0604020202020204" charset="0"/>
                <a:ea typeface="+mn-ea"/>
                <a:cs typeface="+mn-cs"/>
              </a:rPr>
              <a:t>Apart from that, the ROC curves in 3 Pipelines also show that the </a:t>
            </a:r>
            <a:r>
              <a:rPr lang="en-US" sz="1100" b="1" kern="1200" dirty="0">
                <a:solidFill>
                  <a:srgbClr val="C00000"/>
                </a:solidFill>
                <a:latin typeface="Alegreya Sans Medium" panose="020B0604020202020204" charset="0"/>
                <a:ea typeface="+mn-ea"/>
                <a:cs typeface="+mn-cs"/>
              </a:rPr>
              <a:t>Random Forest model in Pipeline 2 </a:t>
            </a:r>
            <a:r>
              <a:rPr lang="en-US" sz="1100" kern="1200" dirty="0">
                <a:solidFill>
                  <a:schemeClr val="tx1"/>
                </a:solidFill>
                <a:latin typeface="Alegreya Sans Medium" panose="020B0604020202020204" charset="0"/>
                <a:ea typeface="+mn-ea"/>
                <a:cs typeface="+mn-cs"/>
              </a:rPr>
              <a:t>has the best performance.</a:t>
            </a:r>
            <a:endParaRPr lang="en-US" sz="1100" kern="1200" dirty="0">
              <a:solidFill>
                <a:schemeClr val="tx1"/>
              </a:solidFill>
              <a:effectLst/>
              <a:latin typeface="Alegreya Sans Medium" panose="020B0604020202020204" charset="0"/>
              <a:ea typeface="+mn-ea"/>
              <a:cs typeface="+mn-cs"/>
            </a:endParaRPr>
          </a:p>
          <a:p>
            <a:pPr marL="0" lvl="0" indent="0" algn="l" rtl="0">
              <a:lnSpc>
                <a:spcPct val="100000"/>
              </a:lnSpc>
              <a:spcBef>
                <a:spcPts val="0"/>
              </a:spcBef>
              <a:spcAft>
                <a:spcPts val="0"/>
              </a:spcAft>
              <a:buSzPts val="1100"/>
              <a:buNone/>
            </a:pPr>
            <a:endParaRPr dirty="0"/>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122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just">
              <a:lnSpc>
                <a:spcPct val="107000"/>
              </a:lnSpc>
              <a:buNone/>
            </a:pPr>
            <a:endParaRPr lang="en-US" sz="1100" dirty="0">
              <a:latin typeface="Alegreya Sans Medium" panose="020B0604020202020204" charset="0"/>
              <a:ea typeface="Arial" panose="020B0604020202020204" pitchFamily="34" charset="0"/>
            </a:endParaRPr>
          </a:p>
          <a:p>
            <a:pPr marL="457200" algn="just">
              <a:lnSpc>
                <a:spcPct val="107000"/>
              </a:lnSpc>
            </a:pPr>
            <a:r>
              <a:rPr lang="en-US" sz="1100" dirty="0">
                <a:solidFill>
                  <a:schemeClr val="accent2">
                    <a:lumMod val="75000"/>
                  </a:schemeClr>
                </a:solidFill>
                <a:latin typeface="Alegreya Sans Medium" panose="020B0604020202020204" charset="0"/>
                <a:ea typeface="Arial" panose="020B0604020202020204" pitchFamily="34" charset="0"/>
              </a:rPr>
              <a:t>Credit Cards are a type of loan wherein a person can borrow money from the banks and he/she is liable to repay the amount on a monthly basis. </a:t>
            </a:r>
          </a:p>
          <a:p>
            <a:pPr marL="457200" algn="just">
              <a:lnSpc>
                <a:spcPct val="107000"/>
              </a:lnSpc>
            </a:pPr>
            <a:endParaRPr lang="en-US" sz="1100" dirty="0">
              <a:solidFill>
                <a:schemeClr val="accent2">
                  <a:lumMod val="75000"/>
                </a:schemeClr>
              </a:solidFill>
              <a:effectLst/>
              <a:latin typeface="Alegreya Sans Medium" panose="020B0604020202020204" charset="0"/>
              <a:ea typeface="Arial" panose="020B0604020202020204" pitchFamily="34" charset="0"/>
            </a:endParaRPr>
          </a:p>
          <a:p>
            <a:pPr marL="457200" algn="just">
              <a:lnSpc>
                <a:spcPct val="107000"/>
              </a:lnSpc>
            </a:pPr>
            <a:r>
              <a:rPr lang="en-US" sz="1100" dirty="0">
                <a:latin typeface="Alegreya Sans Medium" panose="020B0604020202020204" charset="0"/>
                <a:ea typeface="Arial" panose="020B0604020202020204" pitchFamily="34" charset="0"/>
              </a:rPr>
              <a:t>When a person does not repay the amount on time, it not only affects that person's credit score but it also affects the banks negatively. When the banks do not get the money that they loan back, enough money is not available with them and thus they are not able to lend money to the people who urgently need money or to the people who have a good credit score. </a:t>
            </a:r>
          </a:p>
          <a:p>
            <a:pPr marL="457200" algn="just">
              <a:lnSpc>
                <a:spcPct val="107000"/>
              </a:lnSpc>
            </a:pPr>
            <a:endParaRPr lang="en-US" sz="1100" dirty="0">
              <a:latin typeface="Alegreya Sans Medium" panose="020B0604020202020204" charset="0"/>
              <a:ea typeface="Arial" panose="020B0604020202020204" pitchFamily="34" charset="0"/>
            </a:endParaRPr>
          </a:p>
          <a:p>
            <a:pPr marL="457200" algn="just">
              <a:lnSpc>
                <a:spcPct val="107000"/>
              </a:lnSpc>
            </a:pPr>
            <a:r>
              <a:rPr lang="en-US" sz="1100" dirty="0">
                <a:solidFill>
                  <a:schemeClr val="accent2">
                    <a:lumMod val="75000"/>
                  </a:schemeClr>
                </a:solidFill>
                <a:effectLst/>
                <a:latin typeface="Alegreya Sans Medium" panose="020B0604020202020204" charset="0"/>
                <a:ea typeface="Arial" panose="020B0604020202020204" pitchFamily="34" charset="0"/>
              </a:rPr>
              <a:t>Build a machine learning model to predict if an applicant is 'good' or 'bad' client</a:t>
            </a:r>
            <a:r>
              <a:rPr lang="en-US" sz="1100" dirty="0">
                <a:solidFill>
                  <a:srgbClr val="000000"/>
                </a:solidFill>
                <a:effectLst/>
                <a:latin typeface="Alegreya Sans Medium" panose="020B0604020202020204" charset="0"/>
                <a:ea typeface="Arial" panose="020B0604020202020204" pitchFamily="34" charset="0"/>
              </a:rPr>
              <a:t>, different from other tasks, the definition of 'good' or 'bad' is not given. Also, unbalance data problem is a big problem in this task.</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163" name="Google Shape;16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5586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342900" lvl="0" indent="-342900">
              <a:lnSpc>
                <a:spcPct val="107000"/>
              </a:lnSpc>
              <a:buFont typeface="Symbol" panose="05050102010706020507" pitchFamily="18" charset="2"/>
              <a:buChar char=""/>
            </a:pPr>
            <a:r>
              <a:rPr lang="en-US" sz="1100" dirty="0">
                <a:solidFill>
                  <a:srgbClr val="EBE8E2"/>
                </a:solidFill>
                <a:effectLst/>
                <a:latin typeface="Alegreya Sans Medium" panose="020B0604020202020204" charset="0"/>
                <a:ea typeface="Arial" panose="020B0604020202020204" pitchFamily="34" charset="0"/>
                <a:sym typeface="Merriweather"/>
              </a:rPr>
              <a:t>Results analysis</a:t>
            </a:r>
          </a:p>
          <a:p>
            <a:pPr marL="342900" marR="0" lvl="0" indent="-342900" algn="l" defTabSz="914400" rtl="0" eaLnBrk="1" fontAlgn="auto" latinLnBrk="0" hangingPunct="1">
              <a:lnSpc>
                <a:spcPct val="107000"/>
              </a:lnSpc>
              <a:spcBef>
                <a:spcPts val="0"/>
              </a:spcBef>
              <a:spcAft>
                <a:spcPts val="0"/>
              </a:spcAft>
              <a:buClr>
                <a:srgbClr val="000000"/>
              </a:buClr>
              <a:buSzPts val="1100"/>
              <a:buFont typeface="Symbol" panose="05050102010706020507" pitchFamily="18" charset="2"/>
              <a:buChar char=""/>
              <a:tabLst/>
              <a:defRPr/>
            </a:pPr>
            <a:r>
              <a:rPr lang="en-GB" sz="1800" dirty="0">
                <a:solidFill>
                  <a:srgbClr val="000000"/>
                </a:solidFill>
                <a:effectLst/>
                <a:latin typeface="Calibri" panose="020F0502020204030204" pitchFamily="34" charset="0"/>
                <a:ea typeface="Arial" panose="020B0604020202020204" pitchFamily="34" charset="0"/>
              </a:rPr>
              <a:t>We prepared the data and implemented feature engineering, created three Pipelines, and trained and tested the data using six models for the first two Pipelines and four models for the third Pipeline. We compared the performance of these models by calculating accuracy scores and plotting the ROC chart. The Random Forest model in Pipeline 2 had the best performance among all the models. The RF model in Pipeline 1 and </a:t>
            </a:r>
            <a:r>
              <a:rPr lang="en-GB" sz="1800" dirty="0" err="1">
                <a:solidFill>
                  <a:srgbClr val="000000"/>
                </a:solidFill>
                <a:effectLst/>
                <a:latin typeface="Calibri" panose="020F0502020204030204" pitchFamily="34" charset="0"/>
                <a:ea typeface="Arial" panose="020B0604020202020204" pitchFamily="34" charset="0"/>
              </a:rPr>
              <a:t>XGBoost</a:t>
            </a:r>
            <a:r>
              <a:rPr lang="en-GB" sz="1800" dirty="0">
                <a:solidFill>
                  <a:srgbClr val="000000"/>
                </a:solidFill>
                <a:effectLst/>
                <a:latin typeface="Calibri" panose="020F0502020204030204" pitchFamily="34" charset="0"/>
                <a:ea typeface="Arial" panose="020B0604020202020204" pitchFamily="34" charset="0"/>
              </a:rPr>
              <a:t> in Pipeline 1 can be alternative choices if other specific requirements need to be considered in reality.</a:t>
            </a:r>
            <a:endParaRPr lang="en-CA" sz="1800" dirty="0">
              <a:effectLst/>
              <a:latin typeface="Arial" panose="020B0604020202020204" pitchFamily="34" charset="0"/>
              <a:ea typeface="Arial" panose="020B0604020202020204" pitchFamily="34" charset="0"/>
            </a:endParaRPr>
          </a:p>
          <a:p>
            <a:pPr marL="342900" lvl="0" indent="-342900">
              <a:lnSpc>
                <a:spcPct val="107000"/>
              </a:lnSpc>
              <a:buFont typeface="Symbol" panose="05050102010706020507" pitchFamily="18" charset="2"/>
              <a:buChar char=""/>
            </a:pPr>
            <a:endParaRPr lang="en-US" sz="1100" dirty="0">
              <a:solidFill>
                <a:srgbClr val="EBE8E2"/>
              </a:solidFill>
              <a:effectLst/>
              <a:latin typeface="Alegreya Sans Medium" panose="020B0604020202020204" charset="0"/>
              <a:ea typeface="Arial" panose="020B0604020202020204" pitchFamily="34" charset="0"/>
              <a:sym typeface="Merriweather"/>
            </a:endParaRPr>
          </a:p>
        </p:txBody>
      </p:sp>
      <p:sp>
        <p:nvSpPr>
          <p:cNvPr id="524" name="Google Shape;5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nSpc>
                <a:spcPct val="107000"/>
              </a:lnSpc>
              <a:buFont typeface="Symbol" panose="05050102010706020507" pitchFamily="18" charset="2"/>
              <a:buNone/>
            </a:pPr>
            <a:r>
              <a:rPr lang="en-US" sz="1100" dirty="0">
                <a:solidFill>
                  <a:srgbClr val="EBE8E2"/>
                </a:solidFill>
                <a:effectLst/>
                <a:latin typeface="Alegreya Sans Medium" panose="020B0604020202020204" charset="0"/>
                <a:ea typeface="Arial" panose="020B0604020202020204" pitchFamily="34" charset="0"/>
                <a:sym typeface="Merriweather"/>
              </a:rPr>
              <a:t>After plotting the features, we found that </a:t>
            </a:r>
            <a:r>
              <a:rPr lang="en-US" sz="1100" b="1" dirty="0">
                <a:solidFill>
                  <a:srgbClr val="C00000"/>
                </a:solidFill>
                <a:effectLst/>
                <a:latin typeface="Alegreya Sans Medium" panose="020B0604020202020204" charset="0"/>
                <a:ea typeface="Arial" panose="020B0604020202020204" pitchFamily="34" charset="0"/>
                <a:sym typeface="Merriweather"/>
              </a:rPr>
              <a:t>“Occupation” has the highest correlation with the credit scores</a:t>
            </a:r>
            <a:r>
              <a:rPr lang="en-US" sz="1100" dirty="0">
                <a:solidFill>
                  <a:srgbClr val="EBE8E2"/>
                </a:solidFill>
                <a:effectLst/>
                <a:latin typeface="Alegreya Sans Medium" panose="020B0604020202020204" charset="0"/>
                <a:ea typeface="Arial" panose="020B0604020202020204" pitchFamily="34" charset="0"/>
                <a:sym typeface="Merriweather"/>
              </a:rPr>
              <a:t>. Among all the occupations, secretaries and sales have the highest importance scores, which means they are heavily related with the results. We also find </a:t>
            </a:r>
            <a:r>
              <a:rPr lang="en-US" sz="1100" dirty="0">
                <a:solidFill>
                  <a:srgbClr val="EBE8E2"/>
                </a:solidFill>
                <a:latin typeface="Alegreya Sans Medium" panose="020B0604020202020204" charset="0"/>
                <a:sym typeface="Merriweather"/>
              </a:rPr>
              <a:t>that gender, owning a car, income and education are not quite related with credit scores. Based on the findings, we recommend the banks to consider more on the </a:t>
            </a:r>
            <a:r>
              <a:rPr lang="en-US" sz="1100" dirty="0">
                <a:solidFill>
                  <a:srgbClr val="EBE8E2"/>
                </a:solidFill>
                <a:effectLst/>
                <a:latin typeface="Alegreya Sans Medium" panose="020B0604020202020204" charset="0"/>
                <a:ea typeface="Arial" panose="020B0604020202020204" pitchFamily="34" charset="0"/>
                <a:sym typeface="Merriweather"/>
              </a:rPr>
              <a:t>occupations of the applicants instead of other factors.</a:t>
            </a:r>
          </a:p>
          <a:p>
            <a:pPr marL="0" lvl="0" indent="0" algn="l" rtl="0">
              <a:lnSpc>
                <a:spcPct val="100000"/>
              </a:lnSpc>
              <a:spcBef>
                <a:spcPts val="0"/>
              </a:spcBef>
              <a:spcAft>
                <a:spcPts val="0"/>
              </a:spcAft>
              <a:buSzPts val="1100"/>
              <a:buNone/>
            </a:pPr>
            <a:endParaRPr lang="en-CA" dirty="0"/>
          </a:p>
        </p:txBody>
      </p:sp>
      <p:sp>
        <p:nvSpPr>
          <p:cNvPr id="524" name="Google Shape;52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05298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76" name="Google Shape;576;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8986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506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6810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5" name="Google Shape;37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7825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l="14682" t="10469" b="44934"/>
          <a:stretch/>
        </p:blipFill>
        <p:spPr>
          <a:xfrm>
            <a:off x="-1" y="2769153"/>
            <a:ext cx="18288000" cy="6374847"/>
          </a:xfrm>
          <a:prstGeom prst="rect">
            <a:avLst/>
          </a:prstGeom>
          <a:noFill/>
          <a:ln>
            <a:noFill/>
          </a:ln>
        </p:spPr>
      </p:pic>
      <p:sp>
        <p:nvSpPr>
          <p:cNvPr id="85" name="Google Shape;85;p13"/>
          <p:cNvSpPr txBox="1"/>
          <p:nvPr/>
        </p:nvSpPr>
        <p:spPr>
          <a:xfrm>
            <a:off x="4527755" y="481012"/>
            <a:ext cx="9379974" cy="480003"/>
          </a:xfrm>
          <a:prstGeom prst="rect">
            <a:avLst/>
          </a:prstGeom>
          <a:noFill/>
          <a:ln>
            <a:noFill/>
          </a:ln>
        </p:spPr>
        <p:txBody>
          <a:bodyPr spcFirstLastPara="1" wrap="square" lIns="0" tIns="0" rIns="0" bIns="0" anchor="t" anchorCtr="0">
            <a:spAutoFit/>
          </a:bodyPr>
          <a:lstStyle/>
          <a:p>
            <a:pPr marL="0" marR="0" lvl="0" indent="0" algn="ctr" rtl="0">
              <a:lnSpc>
                <a:spcPct val="120007"/>
              </a:lnSpc>
              <a:spcBef>
                <a:spcPts val="0"/>
              </a:spcBef>
              <a:spcAft>
                <a:spcPts val="0"/>
              </a:spcAft>
              <a:buClr>
                <a:srgbClr val="000000"/>
              </a:buClr>
              <a:buSzPts val="2599"/>
              <a:buFont typeface="Arial"/>
              <a:buNone/>
            </a:pPr>
            <a:r>
              <a:rPr lang="en-US" sz="2599" b="0" i="0" u="none" strike="noStrike" cap="none" dirty="0">
                <a:solidFill>
                  <a:srgbClr val="000000"/>
                </a:solidFill>
                <a:latin typeface="Alegreya Sans Medium"/>
                <a:ea typeface="Alegreya Sans Medium"/>
                <a:cs typeface="Alegreya Sans Medium"/>
                <a:sym typeface="Alegreya Sans Medium"/>
              </a:rPr>
              <a:t>CST 2105 Data Science Found. Project Presentation</a:t>
            </a:r>
            <a:endParaRPr sz="1400" b="0" i="0" u="none" strike="noStrike" cap="none" dirty="0">
              <a:solidFill>
                <a:srgbClr val="000000"/>
              </a:solidFill>
              <a:latin typeface="Alegreya Sans Medium"/>
              <a:ea typeface="Alegreya Sans Medium"/>
              <a:cs typeface="Alegreya Sans Medium"/>
              <a:sym typeface="Alegreya Sans Medium"/>
            </a:endParaRPr>
          </a:p>
        </p:txBody>
      </p:sp>
      <p:cxnSp>
        <p:nvCxnSpPr>
          <p:cNvPr id="86" name="Google Shape;86;p13"/>
          <p:cNvCxnSpPr/>
          <p:nvPr/>
        </p:nvCxnSpPr>
        <p:spPr>
          <a:xfrm>
            <a:off x="8495771" y="1214438"/>
            <a:ext cx="1296457" cy="0"/>
          </a:xfrm>
          <a:prstGeom prst="straightConnector1">
            <a:avLst/>
          </a:prstGeom>
          <a:noFill/>
          <a:ln w="38100" cap="flat" cmpd="sng">
            <a:solidFill>
              <a:srgbClr val="000000"/>
            </a:solidFill>
            <a:prstDash val="solid"/>
            <a:round/>
            <a:headEnd type="none" w="sm" len="sm"/>
            <a:tailEnd type="none" w="sm" len="sm"/>
          </a:ln>
        </p:spPr>
      </p:cxnSp>
      <p:sp>
        <p:nvSpPr>
          <p:cNvPr id="88" name="Google Shape;88;p13"/>
          <p:cNvSpPr txBox="1"/>
          <p:nvPr/>
        </p:nvSpPr>
        <p:spPr>
          <a:xfrm>
            <a:off x="1028700" y="9530172"/>
            <a:ext cx="2999700" cy="369204"/>
          </a:xfrm>
          <a:prstGeom prst="rect">
            <a:avLst/>
          </a:prstGeom>
          <a:noFill/>
          <a:ln>
            <a:noFill/>
          </a:ln>
        </p:spPr>
        <p:txBody>
          <a:bodyPr spcFirstLastPara="1" wrap="square" lIns="0" tIns="0" rIns="0" bIns="0" anchor="t" anchorCtr="0">
            <a:spAutoFit/>
          </a:bodyPr>
          <a:lstStyle/>
          <a:p>
            <a:pPr marL="0" marR="0" lvl="0" indent="0" algn="l" rtl="0">
              <a:lnSpc>
                <a:spcPct val="120010"/>
              </a:lnSpc>
              <a:spcBef>
                <a:spcPts val="0"/>
              </a:spcBef>
              <a:spcAft>
                <a:spcPts val="0"/>
              </a:spcAft>
              <a:buClr>
                <a:srgbClr val="000000"/>
              </a:buClr>
              <a:buSzPts val="1999"/>
              <a:buFont typeface="Arial"/>
              <a:buNone/>
            </a:pPr>
            <a:r>
              <a:rPr lang="en-US" sz="1999" b="0" i="0" u="none" strike="noStrike" cap="none" dirty="0">
                <a:solidFill>
                  <a:srgbClr val="000000"/>
                </a:solidFill>
                <a:latin typeface="Alegreya Sans Medium"/>
                <a:ea typeface="Alegreya Sans Medium"/>
                <a:cs typeface="Alegreya Sans Medium"/>
                <a:sym typeface="Alegreya Sans Medium"/>
              </a:rPr>
              <a:t>2023/04/05</a:t>
            </a:r>
            <a:endParaRPr sz="1400" b="0" i="0" u="none" strike="noStrike" cap="none" dirty="0">
              <a:solidFill>
                <a:srgbClr val="000000"/>
              </a:solidFill>
              <a:latin typeface="Alegreya Sans Medium"/>
              <a:ea typeface="Alegreya Sans Medium"/>
              <a:cs typeface="Alegreya Sans Medium"/>
              <a:sym typeface="Alegreya Sans Medium"/>
            </a:endParaRPr>
          </a:p>
        </p:txBody>
      </p:sp>
      <p:cxnSp>
        <p:nvCxnSpPr>
          <p:cNvPr id="89" name="Google Shape;89;p13"/>
          <p:cNvCxnSpPr/>
          <p:nvPr/>
        </p:nvCxnSpPr>
        <p:spPr>
          <a:xfrm>
            <a:off x="0" y="9144000"/>
            <a:ext cx="18288000" cy="0"/>
          </a:xfrm>
          <a:prstGeom prst="straightConnector1">
            <a:avLst/>
          </a:prstGeom>
          <a:noFill/>
          <a:ln w="28575" cap="flat" cmpd="sng">
            <a:solidFill>
              <a:srgbClr val="000000"/>
            </a:solidFill>
            <a:prstDash val="solid"/>
            <a:round/>
            <a:headEnd type="none" w="sm" len="sm"/>
            <a:tailEnd type="none" w="sm" len="sm"/>
          </a:ln>
        </p:spPr>
      </p:cxnSp>
      <p:cxnSp>
        <p:nvCxnSpPr>
          <p:cNvPr id="90" name="Google Shape;90;p13"/>
          <p:cNvCxnSpPr/>
          <p:nvPr/>
        </p:nvCxnSpPr>
        <p:spPr>
          <a:xfrm>
            <a:off x="0" y="2783441"/>
            <a:ext cx="18288000" cy="0"/>
          </a:xfrm>
          <a:prstGeom prst="straightConnector1">
            <a:avLst/>
          </a:prstGeom>
          <a:noFill/>
          <a:ln w="28575" cap="flat" cmpd="sng">
            <a:solidFill>
              <a:srgbClr val="000000"/>
            </a:solidFill>
            <a:prstDash val="solid"/>
            <a:round/>
            <a:headEnd type="none" w="sm" len="sm"/>
            <a:tailEnd type="none" w="sm" len="sm"/>
          </a:ln>
        </p:spPr>
      </p:cxnSp>
      <p:sp>
        <p:nvSpPr>
          <p:cNvPr id="91" name="Google Shape;91;p13"/>
          <p:cNvSpPr txBox="1"/>
          <p:nvPr/>
        </p:nvSpPr>
        <p:spPr>
          <a:xfrm>
            <a:off x="-324465" y="1403479"/>
            <a:ext cx="18125767" cy="1088631"/>
          </a:xfrm>
          <a:prstGeom prst="rect">
            <a:avLst/>
          </a:prstGeom>
          <a:noFill/>
          <a:ln>
            <a:noFill/>
          </a:ln>
        </p:spPr>
        <p:txBody>
          <a:bodyPr spcFirstLastPara="1" wrap="square" lIns="0" tIns="0" rIns="0" bIns="0" anchor="t" anchorCtr="0">
            <a:spAutoFit/>
          </a:bodyPr>
          <a:lstStyle/>
          <a:p>
            <a:pPr marL="0" marR="0" lvl="0" indent="0" algn="r" rtl="0">
              <a:lnSpc>
                <a:spcPct val="131000"/>
              </a:lnSpc>
              <a:spcBef>
                <a:spcPts val="0"/>
              </a:spcBef>
              <a:spcAft>
                <a:spcPts val="0"/>
              </a:spcAft>
              <a:buClr>
                <a:srgbClr val="000000"/>
              </a:buClr>
              <a:buSzPts val="6500"/>
              <a:buFont typeface="Arial"/>
              <a:buNone/>
            </a:pPr>
            <a:r>
              <a:rPr lang="en-US" sz="5400" b="0" i="0" u="none" strike="noStrike" cap="none" dirty="0">
                <a:solidFill>
                  <a:srgbClr val="000000"/>
                </a:solidFill>
                <a:latin typeface="Merriweather"/>
                <a:ea typeface="Merriweather"/>
                <a:cs typeface="Merriweather"/>
                <a:sym typeface="Merriweather"/>
              </a:rPr>
              <a:t>CREDIT CARD APPROVAL PREDICTION  </a:t>
            </a:r>
            <a:r>
              <a:rPr lang="en-US" sz="4400" b="0" i="0" u="none" strike="noStrike" cap="none" dirty="0">
                <a:solidFill>
                  <a:srgbClr val="000000"/>
                </a:solidFill>
                <a:latin typeface="Merriweather"/>
                <a:ea typeface="Merriweather"/>
                <a:cs typeface="Merriweather"/>
                <a:sym typeface="Merriweather"/>
              </a:rPr>
              <a:t>_Group 5</a:t>
            </a:r>
            <a:endParaRPr sz="1400" b="0" i="0" u="none" strike="noStrike" cap="none" dirty="0">
              <a:solidFill>
                <a:srgbClr val="000000"/>
              </a:solidFill>
              <a:latin typeface="Merriweather"/>
              <a:ea typeface="Merriweather"/>
              <a:cs typeface="Merriweather"/>
              <a:sym typeface="Merriweather"/>
            </a:endParaRPr>
          </a:p>
        </p:txBody>
      </p:sp>
      <p:sp>
        <p:nvSpPr>
          <p:cNvPr id="4" name="Google Shape;165;p17">
            <a:extLst>
              <a:ext uri="{FF2B5EF4-FFF2-40B4-BE49-F238E27FC236}">
                <a16:creationId xmlns:a16="http://schemas.microsoft.com/office/drawing/2014/main" id="{D28240C4-FC30-4F91-F706-A9126025E597}"/>
              </a:ext>
            </a:extLst>
          </p:cNvPr>
          <p:cNvSpPr txBox="1"/>
          <p:nvPr/>
        </p:nvSpPr>
        <p:spPr>
          <a:xfrm>
            <a:off x="13863483" y="6756733"/>
            <a:ext cx="4424516" cy="2401555"/>
          </a:xfrm>
          <a:prstGeom prst="rect">
            <a:avLst/>
          </a:prstGeom>
          <a:noFill/>
          <a:ln>
            <a:noFill/>
          </a:ln>
        </p:spPr>
        <p:txBody>
          <a:bodyPr spcFirstLastPara="1" wrap="square" lIns="0" tIns="0" rIns="0" bIns="0" anchor="t" anchorCtr="0">
            <a:spAutoFit/>
          </a:bodyPr>
          <a:lstStyle/>
          <a:p>
            <a:pPr>
              <a:lnSpc>
                <a:spcPct val="107000"/>
              </a:lnSpc>
              <a:spcBef>
                <a:spcPts val="1200"/>
              </a:spcBef>
              <a:spcAft>
                <a:spcPts val="1200"/>
              </a:spcAft>
            </a:pPr>
            <a:r>
              <a:rPr lang="en-GB" sz="2800" b="1" dirty="0">
                <a:solidFill>
                  <a:schemeClr val="tx1"/>
                </a:solidFill>
                <a:effectLst/>
                <a:latin typeface="Alegreya Sans Medium" panose="020B0604020202020204" charset="0"/>
                <a:ea typeface="Arial" panose="020B0604020202020204" pitchFamily="34" charset="0"/>
              </a:rPr>
              <a:t>BY:</a:t>
            </a:r>
            <a:r>
              <a:rPr lang="en-GB" sz="3200" b="1" dirty="0">
                <a:solidFill>
                  <a:schemeClr val="tx1"/>
                </a:solidFill>
                <a:effectLst/>
                <a:latin typeface="Alegreya Sans Medium" panose="020B0604020202020204" charset="0"/>
                <a:ea typeface="Arial" panose="020B0604020202020204" pitchFamily="34" charset="0"/>
              </a:rPr>
              <a:t>	Shiya Mi</a:t>
            </a:r>
            <a:endParaRPr lang="en-CA" sz="2800" dirty="0">
              <a:solidFill>
                <a:schemeClr val="tx1"/>
              </a:solidFill>
              <a:effectLst/>
              <a:latin typeface="Alegreya Sans Medium" panose="020B0604020202020204" charset="0"/>
              <a:ea typeface="Arial" panose="020B0604020202020204" pitchFamily="34" charset="0"/>
            </a:endParaRPr>
          </a:p>
          <a:p>
            <a:pPr lvl="4">
              <a:lnSpc>
                <a:spcPct val="107000"/>
              </a:lnSpc>
              <a:spcBef>
                <a:spcPts val="1200"/>
              </a:spcBef>
              <a:spcAft>
                <a:spcPts val="800"/>
              </a:spcAft>
            </a:pPr>
            <a:r>
              <a:rPr lang="en-GB" sz="3200" b="1" dirty="0">
                <a:solidFill>
                  <a:schemeClr val="tx1"/>
                </a:solidFill>
                <a:effectLst/>
                <a:latin typeface="Alegreya Sans Medium" panose="020B0604020202020204" charset="0"/>
                <a:ea typeface="Arial" panose="020B0604020202020204" pitchFamily="34" charset="0"/>
              </a:rPr>
              <a:t>	</a:t>
            </a:r>
            <a:r>
              <a:rPr lang="en-GB" sz="3200" b="1" dirty="0" err="1">
                <a:solidFill>
                  <a:schemeClr val="tx1"/>
                </a:solidFill>
                <a:effectLst/>
                <a:latin typeface="Alegreya Sans Medium" panose="020B0604020202020204" charset="0"/>
                <a:ea typeface="Arial" panose="020B0604020202020204" pitchFamily="34" charset="0"/>
              </a:rPr>
              <a:t>Shiyuan</a:t>
            </a:r>
            <a:r>
              <a:rPr lang="en-GB" sz="3200" b="1" dirty="0">
                <a:solidFill>
                  <a:schemeClr val="tx1"/>
                </a:solidFill>
                <a:effectLst/>
                <a:latin typeface="Alegreya Sans Medium" panose="020B0604020202020204" charset="0"/>
                <a:ea typeface="Arial" panose="020B0604020202020204" pitchFamily="34" charset="0"/>
              </a:rPr>
              <a:t> Zhang​</a:t>
            </a:r>
            <a:endParaRPr lang="en-CA" sz="2800" dirty="0">
              <a:solidFill>
                <a:schemeClr val="tx1"/>
              </a:solidFill>
              <a:effectLst/>
              <a:latin typeface="Alegreya Sans Medium" panose="020B0604020202020204" charset="0"/>
              <a:ea typeface="Arial" panose="020B0604020202020204" pitchFamily="34" charset="0"/>
            </a:endParaRPr>
          </a:p>
          <a:p>
            <a:pPr lvl="4">
              <a:lnSpc>
                <a:spcPct val="107000"/>
              </a:lnSpc>
              <a:spcBef>
                <a:spcPts val="1200"/>
              </a:spcBef>
              <a:spcAft>
                <a:spcPts val="800"/>
              </a:spcAft>
            </a:pPr>
            <a:r>
              <a:rPr lang="en-GB" sz="3200" b="1" dirty="0">
                <a:solidFill>
                  <a:schemeClr val="tx1"/>
                </a:solidFill>
                <a:effectLst/>
                <a:latin typeface="Alegreya Sans Medium" panose="020B0604020202020204" charset="0"/>
                <a:ea typeface="Arial" panose="020B0604020202020204" pitchFamily="34" charset="0"/>
              </a:rPr>
              <a:t>	April Qianwen Fang</a:t>
            </a:r>
            <a:endParaRPr lang="en-CA" sz="2800" dirty="0">
              <a:solidFill>
                <a:schemeClr val="tx1"/>
              </a:solidFill>
              <a:effectLst/>
              <a:latin typeface="Alegreya Sans Medium" panose="020B0604020202020204" charset="0"/>
              <a:ea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929149" y="1428996"/>
            <a:ext cx="15854516" cy="953466"/>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buSzTx/>
              <a:buFont typeface="Symbol" panose="05050102010706020507" pitchFamily="18" charset="2"/>
              <a:buChar char=""/>
              <a:tabLst/>
              <a:defRP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L="457200" marR="0" lvl="0" indent="-457200" algn="l" defTabSz="914400" rtl="0" eaLnBrk="1" fontAlgn="auto" latinLnBrk="0" hangingPunct="1">
              <a:lnSpc>
                <a:spcPct val="107000"/>
              </a:lnSpc>
              <a:spcBef>
                <a:spcPts val="0"/>
              </a:spcBef>
              <a:spcAft>
                <a:spcPts val="0"/>
              </a:spcAft>
              <a:buClr>
                <a:srgbClr val="000000"/>
              </a:buClr>
              <a:buSzTx/>
              <a:buFont typeface="+mj-lt"/>
              <a:buAutoNum type="arabicParenR"/>
              <a:tabLst/>
              <a:defRPr/>
            </a:pPr>
            <a:r>
              <a:rPr kumimoji="0" lang="en-US" sz="2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Plot all features in the dataset to check distribution using a histogram</a:t>
            </a:r>
            <a:r>
              <a:rPr kumimoji="0" lang="en-US" sz="2800" b="0" i="0" u="none" strike="noStrike" kern="0" cap="none" spc="0" normalizeH="0" baseline="0" noProof="0" dirty="0">
                <a:ln>
                  <a:noFill/>
                </a:ln>
                <a:solidFill>
                  <a:schemeClr val="accent2">
                    <a:lumMod val="75000"/>
                  </a:schemeClr>
                </a:solidFill>
                <a:effectLst/>
                <a:uLnTx/>
                <a:uFillTx/>
                <a:latin typeface="Alegreya Sans Medium" panose="020B0604020202020204" charset="0"/>
                <a:ea typeface="Arial" panose="020B0604020202020204" pitchFamily="34" charset="0"/>
                <a:cs typeface="Arial"/>
                <a:sym typeface="Arial"/>
              </a:rPr>
              <a:t> (</a:t>
            </a:r>
            <a:r>
              <a:rPr lang="en-US" sz="2800" dirty="0">
                <a:solidFill>
                  <a:schemeClr val="accent2">
                    <a:lumMod val="75000"/>
                  </a:schemeClr>
                </a:solidFill>
                <a:latin typeface="Alegreya Sans Medium" panose="020B0604020202020204" charset="0"/>
                <a:ea typeface="Arial" panose="020B0604020202020204" pitchFamily="34" charset="0"/>
              </a:rPr>
              <a:t>non-numerical features)</a:t>
            </a:r>
            <a:endParaRPr kumimoji="0" lang="en-US" sz="2800" b="0" i="0" u="none" strike="noStrike" kern="0" cap="none" spc="0" normalizeH="0" baseline="0" noProof="0" dirty="0">
              <a:ln>
                <a:noFill/>
              </a:ln>
              <a:solidFill>
                <a:schemeClr val="accent2">
                  <a:lumMod val="75000"/>
                </a:schemeClr>
              </a:solidFill>
              <a:effectLst/>
              <a:uLnTx/>
              <a:uFillTx/>
              <a:latin typeface="Alegreya Sans Medium" panose="020B0604020202020204" charset="0"/>
              <a:ea typeface="Arial" panose="020B0604020202020204" pitchFamily="34" charset="0"/>
              <a:cs typeface="Arial"/>
              <a:sym typeface="Arial"/>
            </a:endParaRPr>
          </a:p>
        </p:txBody>
      </p:sp>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(6</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18AC1D11-5ABD-1B3F-9512-34311C5066F6}"/>
              </a:ext>
            </a:extLst>
          </p:cNvPr>
          <p:cNvPicPr>
            <a:picLocks noChangeAspect="1"/>
          </p:cNvPicPr>
          <p:nvPr/>
        </p:nvPicPr>
        <p:blipFill>
          <a:blip r:embed="rId3"/>
          <a:stretch>
            <a:fillRect/>
          </a:stretch>
        </p:blipFill>
        <p:spPr>
          <a:xfrm>
            <a:off x="929149" y="2500245"/>
            <a:ext cx="15252283" cy="7451906"/>
          </a:xfrm>
          <a:prstGeom prst="rect">
            <a:avLst/>
          </a:prstGeom>
        </p:spPr>
      </p:pic>
    </p:spTree>
    <p:extLst>
      <p:ext uri="{BB962C8B-B14F-4D97-AF65-F5344CB8AC3E}">
        <p14:creationId xmlns:p14="http://schemas.microsoft.com/office/powerpoint/2010/main" val="3870444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943897" y="1621136"/>
            <a:ext cx="13081819" cy="9534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        2) </a:t>
            </a:r>
            <a:r>
              <a:rPr lang="en-US" sz="2800" dirty="0">
                <a:latin typeface="Alegreya Sans Medium" panose="020B0604020202020204" charset="0"/>
                <a:ea typeface="Arial" panose="020B0604020202020204" pitchFamily="34" charset="0"/>
              </a:rPr>
              <a:t>Visualize graphs to show the clustering clearly (visualize the distribution of the income)</a:t>
            </a:r>
          </a:p>
        </p:txBody>
      </p:sp>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(7</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12604CB2-AFF7-2F40-A409-5C28284008F5}"/>
              </a:ext>
            </a:extLst>
          </p:cNvPr>
          <p:cNvPicPr>
            <a:picLocks noChangeAspect="1"/>
          </p:cNvPicPr>
          <p:nvPr/>
        </p:nvPicPr>
        <p:blipFill>
          <a:blip r:embed="rId3"/>
          <a:stretch>
            <a:fillRect/>
          </a:stretch>
        </p:blipFill>
        <p:spPr>
          <a:xfrm>
            <a:off x="2891200" y="2599109"/>
            <a:ext cx="12152671" cy="7484267"/>
          </a:xfrm>
          <a:prstGeom prst="rect">
            <a:avLst/>
          </a:prstGeom>
        </p:spPr>
      </p:pic>
    </p:spTree>
    <p:extLst>
      <p:ext uri="{BB962C8B-B14F-4D97-AF65-F5344CB8AC3E}">
        <p14:creationId xmlns:p14="http://schemas.microsoft.com/office/powerpoint/2010/main" val="63290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943897" y="1621136"/>
            <a:ext cx="13081819" cy="9534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        2) </a:t>
            </a:r>
            <a:r>
              <a:rPr lang="en-US" sz="2800" dirty="0">
                <a:latin typeface="Alegreya Sans Medium" panose="020B0604020202020204" charset="0"/>
                <a:ea typeface="Arial" panose="020B0604020202020204" pitchFamily="34" charset="0"/>
              </a:rPr>
              <a:t>Visualize graphs to show the clustering clearly</a:t>
            </a:r>
          </a:p>
        </p:txBody>
      </p:sp>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(8</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7" name="Picture 6">
            <a:extLst>
              <a:ext uri="{FF2B5EF4-FFF2-40B4-BE49-F238E27FC236}">
                <a16:creationId xmlns:a16="http://schemas.microsoft.com/office/drawing/2014/main" id="{B621E232-6922-C23D-83A9-037B80F56EA5}"/>
              </a:ext>
            </a:extLst>
          </p:cNvPr>
          <p:cNvPicPr>
            <a:picLocks noChangeAspect="1"/>
          </p:cNvPicPr>
          <p:nvPr/>
        </p:nvPicPr>
        <p:blipFill>
          <a:blip r:embed="rId3"/>
          <a:stretch>
            <a:fillRect/>
          </a:stretch>
        </p:blipFill>
        <p:spPr>
          <a:xfrm>
            <a:off x="744150" y="3095400"/>
            <a:ext cx="7974679" cy="5410415"/>
          </a:xfrm>
          <a:prstGeom prst="rect">
            <a:avLst/>
          </a:prstGeom>
        </p:spPr>
      </p:pic>
      <p:pic>
        <p:nvPicPr>
          <p:cNvPr id="16" name="Picture 15">
            <a:extLst>
              <a:ext uri="{FF2B5EF4-FFF2-40B4-BE49-F238E27FC236}">
                <a16:creationId xmlns:a16="http://schemas.microsoft.com/office/drawing/2014/main" id="{9C43AF41-0C83-B57B-C9CF-2945EC2DE4A1}"/>
              </a:ext>
            </a:extLst>
          </p:cNvPr>
          <p:cNvPicPr>
            <a:picLocks noChangeAspect="1"/>
          </p:cNvPicPr>
          <p:nvPr/>
        </p:nvPicPr>
        <p:blipFill>
          <a:blip r:embed="rId4"/>
          <a:stretch>
            <a:fillRect/>
          </a:stretch>
        </p:blipFill>
        <p:spPr>
          <a:xfrm>
            <a:off x="9144000" y="3094837"/>
            <a:ext cx="8190845" cy="5410978"/>
          </a:xfrm>
          <a:prstGeom prst="rect">
            <a:avLst/>
          </a:prstGeom>
        </p:spPr>
      </p:pic>
    </p:spTree>
    <p:extLst>
      <p:ext uri="{BB962C8B-B14F-4D97-AF65-F5344CB8AC3E}">
        <p14:creationId xmlns:p14="http://schemas.microsoft.com/office/powerpoint/2010/main" val="2003926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(9</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9" name="Picture 8">
            <a:extLst>
              <a:ext uri="{FF2B5EF4-FFF2-40B4-BE49-F238E27FC236}">
                <a16:creationId xmlns:a16="http://schemas.microsoft.com/office/drawing/2014/main" id="{E6E13381-B5CA-8FF0-B178-DF006B8E9792}"/>
              </a:ext>
            </a:extLst>
          </p:cNvPr>
          <p:cNvPicPr>
            <a:picLocks noChangeAspect="1"/>
          </p:cNvPicPr>
          <p:nvPr/>
        </p:nvPicPr>
        <p:blipFill>
          <a:blip r:embed="rId3"/>
          <a:stretch>
            <a:fillRect/>
          </a:stretch>
        </p:blipFill>
        <p:spPr>
          <a:xfrm>
            <a:off x="346368" y="2744060"/>
            <a:ext cx="8797632" cy="6422070"/>
          </a:xfrm>
          <a:prstGeom prst="rect">
            <a:avLst/>
          </a:prstGeom>
        </p:spPr>
      </p:pic>
      <p:pic>
        <p:nvPicPr>
          <p:cNvPr id="3" name="Picture 2">
            <a:extLst>
              <a:ext uri="{FF2B5EF4-FFF2-40B4-BE49-F238E27FC236}">
                <a16:creationId xmlns:a16="http://schemas.microsoft.com/office/drawing/2014/main" id="{EBF99666-A8EA-326F-730D-D8BB27253A8A}"/>
              </a:ext>
            </a:extLst>
          </p:cNvPr>
          <p:cNvPicPr>
            <a:picLocks noChangeAspect="1"/>
          </p:cNvPicPr>
          <p:nvPr/>
        </p:nvPicPr>
        <p:blipFill>
          <a:blip r:embed="rId4"/>
          <a:stretch>
            <a:fillRect/>
          </a:stretch>
        </p:blipFill>
        <p:spPr>
          <a:xfrm>
            <a:off x="9721709" y="2744060"/>
            <a:ext cx="7867007" cy="6422070"/>
          </a:xfrm>
          <a:prstGeom prst="rect">
            <a:avLst/>
          </a:prstGeom>
        </p:spPr>
      </p:pic>
      <p:sp>
        <p:nvSpPr>
          <p:cNvPr id="4" name="Google Shape;380;p25">
            <a:extLst>
              <a:ext uri="{FF2B5EF4-FFF2-40B4-BE49-F238E27FC236}">
                <a16:creationId xmlns:a16="http://schemas.microsoft.com/office/drawing/2014/main" id="{E41D7441-018B-DB45-1DF2-1BE9882C01E6}"/>
              </a:ext>
            </a:extLst>
          </p:cNvPr>
          <p:cNvSpPr txBox="1"/>
          <p:nvPr/>
        </p:nvSpPr>
        <p:spPr>
          <a:xfrm>
            <a:off x="943897" y="1621136"/>
            <a:ext cx="13081819" cy="9534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        2) </a:t>
            </a:r>
            <a:r>
              <a:rPr lang="en-US" sz="2800" dirty="0">
                <a:latin typeface="Alegreya Sans Medium" panose="020B0604020202020204" charset="0"/>
                <a:ea typeface="Arial" panose="020B0604020202020204" pitchFamily="34" charset="0"/>
              </a:rPr>
              <a:t>Visualize graphs to show the clustering clearly</a:t>
            </a:r>
          </a:p>
        </p:txBody>
      </p:sp>
    </p:spTree>
    <p:extLst>
      <p:ext uri="{BB962C8B-B14F-4D97-AF65-F5344CB8AC3E}">
        <p14:creationId xmlns:p14="http://schemas.microsoft.com/office/powerpoint/2010/main" val="4210500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(10</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4" name="Picture 3">
            <a:extLst>
              <a:ext uri="{FF2B5EF4-FFF2-40B4-BE49-F238E27FC236}">
                <a16:creationId xmlns:a16="http://schemas.microsoft.com/office/drawing/2014/main" id="{6EF90EB5-7A6D-83A1-80EF-D7D8FC5E6056}"/>
              </a:ext>
            </a:extLst>
          </p:cNvPr>
          <p:cNvPicPr>
            <a:picLocks noChangeAspect="1"/>
          </p:cNvPicPr>
          <p:nvPr/>
        </p:nvPicPr>
        <p:blipFill>
          <a:blip r:embed="rId3"/>
          <a:stretch>
            <a:fillRect/>
          </a:stretch>
        </p:blipFill>
        <p:spPr>
          <a:xfrm>
            <a:off x="634120" y="2825449"/>
            <a:ext cx="8804366" cy="6165072"/>
          </a:xfrm>
          <a:prstGeom prst="rect">
            <a:avLst/>
          </a:prstGeom>
        </p:spPr>
      </p:pic>
      <p:pic>
        <p:nvPicPr>
          <p:cNvPr id="7" name="Picture 6">
            <a:extLst>
              <a:ext uri="{FF2B5EF4-FFF2-40B4-BE49-F238E27FC236}">
                <a16:creationId xmlns:a16="http://schemas.microsoft.com/office/drawing/2014/main" id="{108CAD19-6EC6-8924-4B3B-538DC48A8F68}"/>
              </a:ext>
            </a:extLst>
          </p:cNvPr>
          <p:cNvPicPr>
            <a:picLocks noChangeAspect="1"/>
          </p:cNvPicPr>
          <p:nvPr/>
        </p:nvPicPr>
        <p:blipFill>
          <a:blip r:embed="rId4"/>
          <a:stretch>
            <a:fillRect/>
          </a:stretch>
        </p:blipFill>
        <p:spPr>
          <a:xfrm>
            <a:off x="10030649" y="2763764"/>
            <a:ext cx="7990133" cy="6288441"/>
          </a:xfrm>
          <a:prstGeom prst="rect">
            <a:avLst/>
          </a:prstGeom>
        </p:spPr>
      </p:pic>
      <p:sp>
        <p:nvSpPr>
          <p:cNvPr id="3" name="Google Shape;380;p25">
            <a:extLst>
              <a:ext uri="{FF2B5EF4-FFF2-40B4-BE49-F238E27FC236}">
                <a16:creationId xmlns:a16="http://schemas.microsoft.com/office/drawing/2014/main" id="{52D227AB-5E26-B440-01AE-D572A09928DD}"/>
              </a:ext>
            </a:extLst>
          </p:cNvPr>
          <p:cNvSpPr txBox="1"/>
          <p:nvPr/>
        </p:nvSpPr>
        <p:spPr>
          <a:xfrm>
            <a:off x="943897" y="1621136"/>
            <a:ext cx="13081819" cy="9534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        2) </a:t>
            </a:r>
            <a:r>
              <a:rPr lang="en-US" sz="2800" dirty="0">
                <a:latin typeface="Alegreya Sans Medium" panose="020B0604020202020204" charset="0"/>
                <a:ea typeface="Arial" panose="020B0604020202020204" pitchFamily="34" charset="0"/>
              </a:rPr>
              <a:t>Visualize graphs to show the clustering clearly</a:t>
            </a:r>
          </a:p>
        </p:txBody>
      </p:sp>
    </p:spTree>
    <p:extLst>
      <p:ext uri="{BB962C8B-B14F-4D97-AF65-F5344CB8AC3E}">
        <p14:creationId xmlns:p14="http://schemas.microsoft.com/office/powerpoint/2010/main" val="63667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(11</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9" name="Picture 8">
            <a:extLst>
              <a:ext uri="{FF2B5EF4-FFF2-40B4-BE49-F238E27FC236}">
                <a16:creationId xmlns:a16="http://schemas.microsoft.com/office/drawing/2014/main" id="{1A343F32-8ADB-D9BF-D1ED-E382693146B0}"/>
              </a:ext>
            </a:extLst>
          </p:cNvPr>
          <p:cNvPicPr>
            <a:picLocks noChangeAspect="1"/>
          </p:cNvPicPr>
          <p:nvPr/>
        </p:nvPicPr>
        <p:blipFill>
          <a:blip r:embed="rId3"/>
          <a:stretch>
            <a:fillRect/>
          </a:stretch>
        </p:blipFill>
        <p:spPr>
          <a:xfrm>
            <a:off x="4025650" y="2953573"/>
            <a:ext cx="10236699" cy="6707583"/>
          </a:xfrm>
          <a:prstGeom prst="rect">
            <a:avLst/>
          </a:prstGeom>
        </p:spPr>
      </p:pic>
      <p:sp>
        <p:nvSpPr>
          <p:cNvPr id="3" name="Google Shape;380;p25">
            <a:extLst>
              <a:ext uri="{FF2B5EF4-FFF2-40B4-BE49-F238E27FC236}">
                <a16:creationId xmlns:a16="http://schemas.microsoft.com/office/drawing/2014/main" id="{441099CA-84FB-6F47-D068-3F45E96CC6BC}"/>
              </a:ext>
            </a:extLst>
          </p:cNvPr>
          <p:cNvSpPr txBox="1"/>
          <p:nvPr/>
        </p:nvSpPr>
        <p:spPr>
          <a:xfrm>
            <a:off x="943897" y="1621136"/>
            <a:ext cx="13081819" cy="9534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        2) </a:t>
            </a:r>
            <a:r>
              <a:rPr lang="en-US" sz="2800" dirty="0">
                <a:latin typeface="Alegreya Sans Medium" panose="020B0604020202020204" charset="0"/>
                <a:ea typeface="Arial" panose="020B0604020202020204" pitchFamily="34" charset="0"/>
              </a:rPr>
              <a:t>Visualize graphs to show the clustering clearly</a:t>
            </a:r>
          </a:p>
        </p:txBody>
      </p:sp>
    </p:spTree>
    <p:extLst>
      <p:ext uri="{BB962C8B-B14F-4D97-AF65-F5344CB8AC3E}">
        <p14:creationId xmlns:p14="http://schemas.microsoft.com/office/powerpoint/2010/main" val="1067421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728129" y="1551869"/>
            <a:ext cx="13081819" cy="2377126"/>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lnSpc>
                <a:spcPct val="150000"/>
              </a:lnSpc>
              <a:buSzTx/>
              <a:buFont typeface="Symbol" panose="05050102010706020507" pitchFamily="18" charset="2"/>
              <a:buChar char=""/>
              <a:tabLst/>
              <a:defRPr/>
            </a:pPr>
            <a:r>
              <a:rPr lang="en-GB" sz="3200" b="1" dirty="0">
                <a:latin typeface="Alegreya Sans Medium" panose="020B0604020202020204" charset="0"/>
              </a:rPr>
              <a:t>Data Preparation/ Cleaning</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1) Remove the duplicate values   --- no duplicated values</a:t>
            </a:r>
            <a:endParaRPr kumimoji="0" lang="en-CA"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CA"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2) C</a:t>
            </a:r>
            <a:r>
              <a:rPr kumimoji="0" lang="en-US"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heck missing values and imputation     --- imputation of missing values</a:t>
            </a:r>
            <a:r>
              <a:rPr kumimoji="0" lang="en-US" sz="21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21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a:t>
            </a:r>
            <a:endParaRPr kumimoji="0" lang="en-CA" sz="2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pic>
        <p:nvPicPr>
          <p:cNvPr id="6" name="Picture 5">
            <a:extLst>
              <a:ext uri="{FF2B5EF4-FFF2-40B4-BE49-F238E27FC236}">
                <a16:creationId xmlns:a16="http://schemas.microsoft.com/office/drawing/2014/main" id="{DC186BE8-0A92-58C5-3ED7-03465997A714}"/>
              </a:ext>
            </a:extLst>
          </p:cNvPr>
          <p:cNvPicPr>
            <a:picLocks noChangeAspect="1"/>
          </p:cNvPicPr>
          <p:nvPr/>
        </p:nvPicPr>
        <p:blipFill>
          <a:blip r:embed="rId3"/>
          <a:stretch>
            <a:fillRect/>
          </a:stretch>
        </p:blipFill>
        <p:spPr>
          <a:xfrm>
            <a:off x="10572364" y="3754228"/>
            <a:ext cx="6775205" cy="6291262"/>
          </a:xfrm>
          <a:prstGeom prst="rect">
            <a:avLst/>
          </a:prstGeom>
        </p:spPr>
      </p:pic>
      <p:sp>
        <p:nvSpPr>
          <p:cNvPr id="5" name="Google Shape;504;p32">
            <a:extLst>
              <a:ext uri="{FF2B5EF4-FFF2-40B4-BE49-F238E27FC236}">
                <a16:creationId xmlns:a16="http://schemas.microsoft.com/office/drawing/2014/main" id="{EFBD956E-D013-0435-1F97-A9A7EF4A21C9}"/>
              </a:ext>
            </a:extLst>
          </p:cNvPr>
          <p:cNvSpPr txBox="1"/>
          <p:nvPr/>
        </p:nvSpPr>
        <p:spPr>
          <a:xfrm>
            <a:off x="384538" y="241510"/>
            <a:ext cx="11812377"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(1/7)</a:t>
            </a:r>
          </a:p>
        </p:txBody>
      </p:sp>
      <p:pic>
        <p:nvPicPr>
          <p:cNvPr id="8" name="Picture 7">
            <a:extLst>
              <a:ext uri="{FF2B5EF4-FFF2-40B4-BE49-F238E27FC236}">
                <a16:creationId xmlns:a16="http://schemas.microsoft.com/office/drawing/2014/main" id="{22E961A1-2D49-0BA3-6453-8534CBDB1297}"/>
              </a:ext>
            </a:extLst>
          </p:cNvPr>
          <p:cNvPicPr>
            <a:picLocks noChangeAspect="1"/>
          </p:cNvPicPr>
          <p:nvPr/>
        </p:nvPicPr>
        <p:blipFill>
          <a:blip r:embed="rId4"/>
          <a:stretch>
            <a:fillRect/>
          </a:stretch>
        </p:blipFill>
        <p:spPr>
          <a:xfrm>
            <a:off x="1151603" y="4389539"/>
            <a:ext cx="8722605" cy="3774204"/>
          </a:xfrm>
          <a:prstGeom prst="rect">
            <a:avLst/>
          </a:prstGeom>
        </p:spPr>
      </p:pic>
    </p:spTree>
    <p:extLst>
      <p:ext uri="{BB962C8B-B14F-4D97-AF65-F5344CB8AC3E}">
        <p14:creationId xmlns:p14="http://schemas.microsoft.com/office/powerpoint/2010/main" val="291842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80;p25">
            <a:extLst>
              <a:ext uri="{FF2B5EF4-FFF2-40B4-BE49-F238E27FC236}">
                <a16:creationId xmlns:a16="http://schemas.microsoft.com/office/drawing/2014/main" id="{51858590-15A2-6809-FC4C-4E0FCBB8776B}"/>
              </a:ext>
            </a:extLst>
          </p:cNvPr>
          <p:cNvSpPr txBox="1"/>
          <p:nvPr/>
        </p:nvSpPr>
        <p:spPr>
          <a:xfrm>
            <a:off x="936726" y="1478626"/>
            <a:ext cx="15795190" cy="2031325"/>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lnSpc>
                <a:spcPct val="150000"/>
              </a:lnSpc>
              <a:buSzTx/>
              <a:buFont typeface="Symbol" panose="05050102010706020507" pitchFamily="18" charset="2"/>
              <a:buChar char=""/>
              <a:tabLst/>
              <a:defRPr/>
            </a:pPr>
            <a:r>
              <a:rPr lang="en-GB" sz="3200" b="1" dirty="0">
                <a:latin typeface="Alegreya Sans Medium" panose="020B0604020202020204" charset="0"/>
              </a:rPr>
              <a:t>Data Preparation/ Cleaning</a:t>
            </a: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GB"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a:t>
            </a:r>
            <a:r>
              <a:rPr kumimoji="0" lang="en-US"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3) Transform the value in columns to readable values    ---Function defined to transform DOB to AGE </a:t>
            </a:r>
            <a:r>
              <a:rPr kumimoji="0" lang="en-US" sz="2800" b="0" i="0" u="none" strike="noStrike" kern="0" cap="none" spc="0" normalizeH="0" baseline="0" noProof="0" dirty="0" err="1">
                <a:ln>
                  <a:noFill/>
                </a:ln>
                <a:solidFill>
                  <a:srgbClr val="000000"/>
                </a:solidFill>
                <a:effectLst/>
                <a:uLnTx/>
                <a:uFillTx/>
                <a:latin typeface="Alegreya Sans Medium" panose="020B0604020202020204" charset="0"/>
                <a:cs typeface="Arial"/>
                <a:sym typeface="Arial"/>
              </a:rPr>
              <a:t>va</a:t>
            </a:r>
            <a:r>
              <a:rPr lang="en-US" sz="2800" dirty="0">
                <a:latin typeface="Alegreya Sans Medium" panose="020B0604020202020204" charset="0"/>
              </a:rPr>
              <a:t>lues</a:t>
            </a:r>
            <a:endParaRPr kumimoji="0" lang="en-US"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4) </a:t>
            </a:r>
            <a:r>
              <a:rPr kumimoji="0" lang="en-GB"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Label Target Variable    --- Transform the “Status</a:t>
            </a:r>
            <a:r>
              <a:rPr lang="en-US" sz="2800" dirty="0">
                <a:latin typeface="Alegreya Sans Medium" panose="020B0604020202020204" charset="0"/>
              </a:rPr>
              <a:t>”</a:t>
            </a:r>
            <a:r>
              <a:rPr kumimoji="0" lang="en-GB" sz="2800" b="0" i="0" u="none" strike="noStrike" kern="0" cap="none" spc="0" normalizeH="0" baseline="0" noProof="0" dirty="0">
                <a:ln>
                  <a:noFill/>
                </a:ln>
                <a:solidFill>
                  <a:srgbClr val="000000"/>
                </a:solidFill>
                <a:effectLst/>
                <a:uLnTx/>
                <a:uFillTx/>
                <a:latin typeface="Alegreya Sans Medium" panose="020B0604020202020204" charset="0"/>
                <a:cs typeface="Arial"/>
                <a:sym typeface="Arial"/>
              </a:rPr>
              <a:t> value and  Label the values as “Target” </a:t>
            </a:r>
          </a:p>
        </p:txBody>
      </p:sp>
      <p:pic>
        <p:nvPicPr>
          <p:cNvPr id="3" name="Picture 2">
            <a:extLst>
              <a:ext uri="{FF2B5EF4-FFF2-40B4-BE49-F238E27FC236}">
                <a16:creationId xmlns:a16="http://schemas.microsoft.com/office/drawing/2014/main" id="{B33791CE-3B19-7942-076B-01BD111738FD}"/>
              </a:ext>
            </a:extLst>
          </p:cNvPr>
          <p:cNvPicPr>
            <a:picLocks noChangeAspect="1"/>
          </p:cNvPicPr>
          <p:nvPr/>
        </p:nvPicPr>
        <p:blipFill>
          <a:blip r:embed="rId3"/>
          <a:stretch>
            <a:fillRect/>
          </a:stretch>
        </p:blipFill>
        <p:spPr>
          <a:xfrm>
            <a:off x="169665" y="6176870"/>
            <a:ext cx="9095779" cy="4036149"/>
          </a:xfrm>
          <a:prstGeom prst="rect">
            <a:avLst/>
          </a:prstGeom>
        </p:spPr>
      </p:pic>
      <p:sp>
        <p:nvSpPr>
          <p:cNvPr id="5" name="Google Shape;504;p32">
            <a:extLst>
              <a:ext uri="{FF2B5EF4-FFF2-40B4-BE49-F238E27FC236}">
                <a16:creationId xmlns:a16="http://schemas.microsoft.com/office/drawing/2014/main" id="{AADE0A3D-8718-AC39-31DB-F6C49DC05F49}"/>
              </a:ext>
            </a:extLst>
          </p:cNvPr>
          <p:cNvSpPr txBox="1"/>
          <p:nvPr/>
        </p:nvSpPr>
        <p:spPr>
          <a:xfrm>
            <a:off x="384538" y="241510"/>
            <a:ext cx="11812377" cy="133049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(2/7)</a:t>
            </a:r>
          </a:p>
        </p:txBody>
      </p:sp>
      <p:pic>
        <p:nvPicPr>
          <p:cNvPr id="7" name="Picture 6">
            <a:extLst>
              <a:ext uri="{FF2B5EF4-FFF2-40B4-BE49-F238E27FC236}">
                <a16:creationId xmlns:a16="http://schemas.microsoft.com/office/drawing/2014/main" id="{19767CDD-6856-7558-58E3-7E8FA6175A7C}"/>
              </a:ext>
            </a:extLst>
          </p:cNvPr>
          <p:cNvPicPr>
            <a:picLocks noChangeAspect="1"/>
          </p:cNvPicPr>
          <p:nvPr/>
        </p:nvPicPr>
        <p:blipFill>
          <a:blip r:embed="rId4"/>
          <a:stretch>
            <a:fillRect/>
          </a:stretch>
        </p:blipFill>
        <p:spPr>
          <a:xfrm>
            <a:off x="11190877" y="4671002"/>
            <a:ext cx="6652108" cy="5445766"/>
          </a:xfrm>
          <a:prstGeom prst="rect">
            <a:avLst/>
          </a:prstGeom>
        </p:spPr>
      </p:pic>
      <p:sp>
        <p:nvSpPr>
          <p:cNvPr id="9" name="TextBox 8">
            <a:extLst>
              <a:ext uri="{FF2B5EF4-FFF2-40B4-BE49-F238E27FC236}">
                <a16:creationId xmlns:a16="http://schemas.microsoft.com/office/drawing/2014/main" id="{256C2464-84CC-5BAB-217D-4FDFCC174031}"/>
              </a:ext>
            </a:extLst>
          </p:cNvPr>
          <p:cNvSpPr txBox="1"/>
          <p:nvPr/>
        </p:nvSpPr>
        <p:spPr>
          <a:xfrm>
            <a:off x="1494958" y="3625737"/>
            <a:ext cx="5906189" cy="2435347"/>
          </a:xfrm>
          <a:prstGeom prst="rect">
            <a:avLst/>
          </a:prstGeom>
          <a:noFill/>
        </p:spPr>
        <p:txBody>
          <a:bodyPr wrap="square" rtlCol="0">
            <a:spAutoFit/>
          </a:bodyPr>
          <a:lstStyle/>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 STATUS: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0: 1-29 days past due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1: 30-59 days past due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0000"/>
                </a:solidFill>
                <a:effectLst/>
                <a:uLnTx/>
                <a:uFillTx/>
                <a:latin typeface="Alegreya Sans Medium" panose="020B0604020202020204" charset="0"/>
                <a:ea typeface="Arial" panose="020B0604020202020204" pitchFamily="34" charset="0"/>
                <a:cs typeface="Arial"/>
                <a:sym typeface="Arial"/>
              </a:rPr>
              <a:t>2: 60-89 days overdue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0000"/>
                </a:solidFill>
                <a:effectLst/>
                <a:uLnTx/>
                <a:uFillTx/>
                <a:latin typeface="Alegreya Sans Medium" panose="020B0604020202020204" charset="0"/>
                <a:ea typeface="Arial" panose="020B0604020202020204" pitchFamily="34" charset="0"/>
                <a:cs typeface="Arial"/>
                <a:sym typeface="Arial"/>
              </a:rPr>
              <a:t>3: 90-119 days overdue </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0000"/>
                </a:solidFill>
                <a:effectLst/>
                <a:uLnTx/>
                <a:uFillTx/>
                <a:latin typeface="Alegreya Sans Medium" panose="020B0604020202020204" charset="0"/>
                <a:ea typeface="Arial" panose="020B0604020202020204" pitchFamily="34" charset="0"/>
                <a:cs typeface="Arial"/>
                <a:sym typeface="Arial"/>
              </a:rPr>
              <a:t>4: 120-149 days overdue</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FF0000"/>
                </a:solidFill>
                <a:effectLst/>
                <a:uLnTx/>
                <a:uFillTx/>
                <a:latin typeface="Alegreya Sans Medium" panose="020B0604020202020204" charset="0"/>
                <a:ea typeface="Arial" panose="020B0604020202020204" pitchFamily="34" charset="0"/>
                <a:cs typeface="Arial"/>
                <a:sym typeface="Arial"/>
              </a:rPr>
              <a:t> 5: Overdue or bad debts, write-offs for more than 150 days</a:t>
            </a:r>
          </a:p>
          <a:p>
            <a:pPr marL="0" marR="0" lvl="0" indent="0" algn="l" defTabSz="914400" rtl="0" eaLnBrk="1" fontAlgn="auto" latinLnBrk="0" hangingPunct="1">
              <a:lnSpc>
                <a:spcPct val="107000"/>
              </a:lnSpc>
              <a:spcBef>
                <a:spcPts val="0"/>
              </a:spcBef>
              <a:spcAft>
                <a:spcPts val="0"/>
              </a:spcAft>
              <a:buClr>
                <a:srgbClr val="000000"/>
              </a:buClr>
              <a:buSzTx/>
              <a:buFont typeface="Arial"/>
              <a:buNone/>
              <a:tabLst/>
              <a:defRPr/>
            </a:pPr>
            <a:r>
              <a:rPr kumimoji="0" lang="en-US" sz="1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 C: paid off that month X: No loan for the month</a:t>
            </a:r>
            <a:endParaRPr kumimoji="0" lang="en-CA" sz="1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p:txBody>
      </p:sp>
      <p:sp>
        <p:nvSpPr>
          <p:cNvPr id="4" name="Oval 3">
            <a:extLst>
              <a:ext uri="{FF2B5EF4-FFF2-40B4-BE49-F238E27FC236}">
                <a16:creationId xmlns:a16="http://schemas.microsoft.com/office/drawing/2014/main" id="{D15A3186-361B-346E-1DBE-98F957DB84AE}"/>
              </a:ext>
            </a:extLst>
          </p:cNvPr>
          <p:cNvSpPr/>
          <p:nvPr/>
        </p:nvSpPr>
        <p:spPr>
          <a:xfrm>
            <a:off x="628650" y="4436269"/>
            <a:ext cx="6265069" cy="13930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50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649983" y="1551869"/>
            <a:ext cx="11546932" cy="1445909"/>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US" sz="3200" b="1" dirty="0">
                <a:latin typeface="Alegreya Sans Medium" panose="020B0604020202020204" charset="0"/>
              </a:rPr>
              <a:t>Imbalanced Class and Outliers </a:t>
            </a:r>
          </a:p>
          <a:p>
            <a:pPr marL="342900" indent="-342900" algn="just">
              <a:buFont typeface="Symbol" panose="05050102010706020507" pitchFamily="18" charset="2"/>
              <a:buChar char=""/>
            </a:pPr>
            <a:endParaRPr lang="en-CA" sz="3200" b="1" dirty="0">
              <a:latin typeface="Alegreya Sans Medium" panose="020B0604020202020204" charset="0"/>
            </a:endParaRPr>
          </a:p>
          <a:p>
            <a:pPr>
              <a:lnSpc>
                <a:spcPct val="107000"/>
              </a:lnSpc>
            </a:pPr>
            <a:r>
              <a:rPr kumimoji="0" lang="en-CA" sz="280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        </a:t>
            </a:r>
            <a:r>
              <a:rPr lang="en-US" sz="2800" dirty="0">
                <a:latin typeface="Alegreya Sans Medium" panose="020B0604020202020204" charset="0"/>
              </a:rPr>
              <a:t>Plot the boxplot and violin plot to display the distribution and density of data</a:t>
            </a:r>
            <a:endParaRPr lang="en-CA" sz="2800" dirty="0">
              <a:latin typeface="Alegreya Sans Medium" panose="020B0604020202020204" charset="0"/>
            </a:endParaRPr>
          </a:p>
        </p:txBody>
      </p:sp>
      <p:pic>
        <p:nvPicPr>
          <p:cNvPr id="4" name="Picture 3">
            <a:extLst>
              <a:ext uri="{FF2B5EF4-FFF2-40B4-BE49-F238E27FC236}">
                <a16:creationId xmlns:a16="http://schemas.microsoft.com/office/drawing/2014/main" id="{EA0EC3B5-E410-EF13-76D0-BB8F4D4C8A80}"/>
              </a:ext>
            </a:extLst>
          </p:cNvPr>
          <p:cNvPicPr>
            <a:picLocks noChangeAspect="1"/>
          </p:cNvPicPr>
          <p:nvPr/>
        </p:nvPicPr>
        <p:blipFill>
          <a:blip r:embed="rId3"/>
          <a:stretch>
            <a:fillRect/>
          </a:stretch>
        </p:blipFill>
        <p:spPr>
          <a:xfrm>
            <a:off x="705394" y="3139807"/>
            <a:ext cx="10528663" cy="6865192"/>
          </a:xfrm>
          <a:prstGeom prst="rect">
            <a:avLst/>
          </a:prstGeom>
        </p:spPr>
      </p:pic>
      <p:sp>
        <p:nvSpPr>
          <p:cNvPr id="6" name="TextBox 5">
            <a:extLst>
              <a:ext uri="{FF2B5EF4-FFF2-40B4-BE49-F238E27FC236}">
                <a16:creationId xmlns:a16="http://schemas.microsoft.com/office/drawing/2014/main" id="{7EBACCF0-8246-8EE9-872D-32B3E7D3B692}"/>
              </a:ext>
            </a:extLst>
          </p:cNvPr>
          <p:cNvSpPr txBox="1"/>
          <p:nvPr/>
        </p:nvSpPr>
        <p:spPr>
          <a:xfrm>
            <a:off x="12174583" y="3139807"/>
            <a:ext cx="4167052" cy="2485873"/>
          </a:xfrm>
          <a:prstGeom prst="rect">
            <a:avLst/>
          </a:prstGeom>
          <a:noFill/>
        </p:spPr>
        <p:txBody>
          <a:bodyPr wrap="square" rtlCol="0">
            <a:spAutoFit/>
          </a:bodyPr>
          <a:lstStyle/>
          <a:p>
            <a:pPr>
              <a:lnSpc>
                <a:spcPct val="107000"/>
              </a:lnSpc>
            </a:pPr>
            <a:r>
              <a:rPr lang="en-US" sz="3200" b="1" dirty="0">
                <a:solidFill>
                  <a:schemeClr val="accent2">
                    <a:lumMod val="75000"/>
                  </a:schemeClr>
                </a:solidFill>
                <a:latin typeface="Alegreya Sans Medium" panose="020B0604020202020204" charset="0"/>
              </a:rPr>
              <a:t>Box Plot:</a:t>
            </a:r>
          </a:p>
          <a:p>
            <a:pPr>
              <a:lnSpc>
                <a:spcPct val="107000"/>
              </a:lnSpc>
            </a:pPr>
            <a:endParaRPr lang="en-US" sz="3200" dirty="0">
              <a:solidFill>
                <a:schemeClr val="accent2">
                  <a:lumMod val="75000"/>
                </a:schemeClr>
              </a:solidFill>
              <a:latin typeface="Alegreya Sans Medium" panose="020B0604020202020204" charset="0"/>
            </a:endParaRPr>
          </a:p>
          <a:p>
            <a:pPr marL="342900" indent="-342900">
              <a:lnSpc>
                <a:spcPct val="107000"/>
              </a:lnSpc>
              <a:buFont typeface="Wingdings" panose="05000000000000000000" pitchFamily="2" charset="2"/>
              <a:buChar char="Ø"/>
            </a:pPr>
            <a:r>
              <a:rPr lang="en-US" sz="2800" dirty="0">
                <a:latin typeface="Alegreya Sans Medium" panose="020B0604020202020204" charset="0"/>
              </a:rPr>
              <a:t>Outliers Detecting</a:t>
            </a:r>
          </a:p>
          <a:p>
            <a:pPr>
              <a:lnSpc>
                <a:spcPct val="107000"/>
              </a:lnSpc>
            </a:pPr>
            <a:endParaRPr lang="en-US" sz="2800" dirty="0">
              <a:latin typeface="Alegreya Sans Medium" panose="020B0604020202020204" charset="0"/>
            </a:endParaRPr>
          </a:p>
          <a:p>
            <a:pPr marL="342900" indent="-342900">
              <a:lnSpc>
                <a:spcPct val="107000"/>
              </a:lnSpc>
              <a:buFont typeface="Wingdings" panose="05000000000000000000" pitchFamily="2" charset="2"/>
              <a:buChar char="Ø"/>
            </a:pPr>
            <a:r>
              <a:rPr lang="en-US" sz="2800" dirty="0">
                <a:latin typeface="Alegreya Sans Medium" panose="020B0604020202020204" charset="0"/>
              </a:rPr>
              <a:t>Shape of data distribution</a:t>
            </a:r>
          </a:p>
        </p:txBody>
      </p:sp>
      <p:sp>
        <p:nvSpPr>
          <p:cNvPr id="8" name="Google Shape;504;p32">
            <a:extLst>
              <a:ext uri="{FF2B5EF4-FFF2-40B4-BE49-F238E27FC236}">
                <a16:creationId xmlns:a16="http://schemas.microsoft.com/office/drawing/2014/main" id="{5BC592FC-AD62-7AB7-E004-B42BC6D7B7DF}"/>
              </a:ext>
            </a:extLst>
          </p:cNvPr>
          <p:cNvSpPr txBox="1"/>
          <p:nvPr/>
        </p:nvSpPr>
        <p:spPr>
          <a:xfrm>
            <a:off x="384538" y="241510"/>
            <a:ext cx="11812377" cy="133049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(3/7)</a:t>
            </a:r>
          </a:p>
        </p:txBody>
      </p:sp>
    </p:spTree>
    <p:extLst>
      <p:ext uri="{BB962C8B-B14F-4D97-AF65-F5344CB8AC3E}">
        <p14:creationId xmlns:p14="http://schemas.microsoft.com/office/powerpoint/2010/main" val="2895948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pic>
        <p:nvPicPr>
          <p:cNvPr id="2" name="Picture 1">
            <a:extLst>
              <a:ext uri="{FF2B5EF4-FFF2-40B4-BE49-F238E27FC236}">
                <a16:creationId xmlns:a16="http://schemas.microsoft.com/office/drawing/2014/main" id="{7FB4060F-3AE0-E2A5-5240-9284F76EAB4B}"/>
              </a:ext>
            </a:extLst>
          </p:cNvPr>
          <p:cNvPicPr>
            <a:picLocks noChangeAspect="1"/>
          </p:cNvPicPr>
          <p:nvPr/>
        </p:nvPicPr>
        <p:blipFill>
          <a:blip r:embed="rId3"/>
          <a:stretch>
            <a:fillRect/>
          </a:stretch>
        </p:blipFill>
        <p:spPr>
          <a:xfrm>
            <a:off x="1157538" y="2882361"/>
            <a:ext cx="7986462" cy="6954896"/>
          </a:xfrm>
          <a:prstGeom prst="rect">
            <a:avLst/>
          </a:prstGeom>
        </p:spPr>
      </p:pic>
      <p:sp>
        <p:nvSpPr>
          <p:cNvPr id="3" name="TextBox 2">
            <a:extLst>
              <a:ext uri="{FF2B5EF4-FFF2-40B4-BE49-F238E27FC236}">
                <a16:creationId xmlns:a16="http://schemas.microsoft.com/office/drawing/2014/main" id="{B6B7CD53-F716-E11B-9B4E-0F821AC76C82}"/>
              </a:ext>
            </a:extLst>
          </p:cNvPr>
          <p:cNvSpPr txBox="1"/>
          <p:nvPr/>
        </p:nvSpPr>
        <p:spPr>
          <a:xfrm>
            <a:off x="11374166" y="3255996"/>
            <a:ext cx="4167052" cy="2946897"/>
          </a:xfrm>
          <a:prstGeom prst="rect">
            <a:avLst/>
          </a:prstGeom>
          <a:noFill/>
        </p:spPr>
        <p:txBody>
          <a:bodyPr wrap="square" rtlCol="0">
            <a:spAutoFit/>
          </a:bodyPr>
          <a:lstStyle/>
          <a:p>
            <a:pPr>
              <a:lnSpc>
                <a:spcPct val="107000"/>
              </a:lnSpc>
            </a:pPr>
            <a:r>
              <a:rPr lang="en-US" sz="3200" b="1" dirty="0">
                <a:solidFill>
                  <a:schemeClr val="accent2">
                    <a:lumMod val="75000"/>
                  </a:schemeClr>
                </a:solidFill>
                <a:latin typeface="Alegreya Sans Medium" panose="020B0604020202020204" charset="0"/>
              </a:rPr>
              <a:t>Violin Plot:</a:t>
            </a:r>
          </a:p>
          <a:p>
            <a:pPr>
              <a:lnSpc>
                <a:spcPct val="107000"/>
              </a:lnSpc>
            </a:pPr>
            <a:endParaRPr lang="en-US" sz="3200" dirty="0">
              <a:solidFill>
                <a:schemeClr val="accent2">
                  <a:lumMod val="75000"/>
                </a:schemeClr>
              </a:solidFill>
              <a:latin typeface="Alegreya Sans Medium" panose="020B0604020202020204" charset="0"/>
            </a:endParaRPr>
          </a:p>
          <a:p>
            <a:pPr marL="342900" indent="-342900">
              <a:lnSpc>
                <a:spcPct val="107000"/>
              </a:lnSpc>
              <a:buFont typeface="Wingdings" panose="05000000000000000000" pitchFamily="2" charset="2"/>
              <a:buChar char="Ø"/>
            </a:pPr>
            <a:r>
              <a:rPr lang="en-US" sz="2800" dirty="0">
                <a:latin typeface="Alegreya Sans Medium" panose="020B0604020202020204" charset="0"/>
              </a:rPr>
              <a:t>Additional way to check outliers</a:t>
            </a:r>
          </a:p>
          <a:p>
            <a:pPr>
              <a:lnSpc>
                <a:spcPct val="107000"/>
              </a:lnSpc>
            </a:pPr>
            <a:endParaRPr lang="en-US" sz="2800" dirty="0">
              <a:latin typeface="Alegreya Sans Medium" panose="020B0604020202020204" charset="0"/>
            </a:endParaRPr>
          </a:p>
          <a:p>
            <a:pPr marL="342900" indent="-342900">
              <a:lnSpc>
                <a:spcPct val="107000"/>
              </a:lnSpc>
              <a:buFont typeface="Wingdings" panose="05000000000000000000" pitchFamily="2" charset="2"/>
              <a:buChar char="Ø"/>
            </a:pPr>
            <a:r>
              <a:rPr lang="en-US" sz="2800" dirty="0">
                <a:latin typeface="Alegreya Sans Medium" panose="020B0604020202020204" charset="0"/>
              </a:rPr>
              <a:t>Shape of data distribution</a:t>
            </a:r>
          </a:p>
        </p:txBody>
      </p:sp>
      <p:sp>
        <p:nvSpPr>
          <p:cNvPr id="5" name="TextBox 4">
            <a:extLst>
              <a:ext uri="{FF2B5EF4-FFF2-40B4-BE49-F238E27FC236}">
                <a16:creationId xmlns:a16="http://schemas.microsoft.com/office/drawing/2014/main" id="{4DB6B102-87C6-7E8B-D906-B203BBDF9207}"/>
              </a:ext>
            </a:extLst>
          </p:cNvPr>
          <p:cNvSpPr txBox="1"/>
          <p:nvPr/>
        </p:nvSpPr>
        <p:spPr>
          <a:xfrm>
            <a:off x="5726588" y="8319632"/>
            <a:ext cx="3252652" cy="830997"/>
          </a:xfrm>
          <a:prstGeom prst="rect">
            <a:avLst/>
          </a:prstGeom>
          <a:solidFill>
            <a:schemeClr val="accent2"/>
          </a:solidFill>
        </p:spPr>
        <p:txBody>
          <a:bodyPr wrap="square" rtlCol="0">
            <a:spAutoFit/>
          </a:bodyPr>
          <a:lstStyle/>
          <a:p>
            <a:pPr algn="ctr"/>
            <a:r>
              <a:rPr lang="en-US" sz="2400" b="1" dirty="0">
                <a:solidFill>
                  <a:schemeClr val="bg1"/>
                </a:solidFill>
              </a:rPr>
              <a:t>Imbalance Class of ‘TARGET’ variable</a:t>
            </a:r>
          </a:p>
        </p:txBody>
      </p:sp>
      <p:sp>
        <p:nvSpPr>
          <p:cNvPr id="7" name="Arrow: Right 6">
            <a:extLst>
              <a:ext uri="{FF2B5EF4-FFF2-40B4-BE49-F238E27FC236}">
                <a16:creationId xmlns:a16="http://schemas.microsoft.com/office/drawing/2014/main" id="{2ADE3BC8-D3FE-5655-1816-8C121F6E9124}"/>
              </a:ext>
            </a:extLst>
          </p:cNvPr>
          <p:cNvSpPr/>
          <p:nvPr/>
        </p:nvSpPr>
        <p:spPr>
          <a:xfrm rot="10800000">
            <a:off x="4217829" y="8562786"/>
            <a:ext cx="947056" cy="34111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Google Shape;380;p25">
            <a:extLst>
              <a:ext uri="{FF2B5EF4-FFF2-40B4-BE49-F238E27FC236}">
                <a16:creationId xmlns:a16="http://schemas.microsoft.com/office/drawing/2014/main" id="{E1579D0E-B72B-CAC5-5DAE-C9941EA8429B}"/>
              </a:ext>
            </a:extLst>
          </p:cNvPr>
          <p:cNvSpPr txBox="1"/>
          <p:nvPr/>
        </p:nvSpPr>
        <p:spPr>
          <a:xfrm>
            <a:off x="649983" y="1551869"/>
            <a:ext cx="12151617" cy="1299266"/>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US" sz="3200" b="1" dirty="0">
                <a:latin typeface="Alegreya Sans Medium" panose="020B0604020202020204" charset="0"/>
              </a:rPr>
              <a:t>Imbalanced Class and Outliers </a:t>
            </a:r>
          </a:p>
          <a:p>
            <a:pPr marL="342900" indent="-342900">
              <a:lnSpc>
                <a:spcPct val="107000"/>
              </a:lnSpc>
              <a:buFont typeface="Symbol" panose="05050102010706020507" pitchFamily="18" charset="2"/>
              <a:buChar char=""/>
            </a:pPr>
            <a:endParaRPr kumimoji="0" lang="en-CA" sz="21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endParaRPr>
          </a:p>
          <a:p>
            <a:pPr>
              <a:lnSpc>
                <a:spcPct val="107000"/>
              </a:lnSpc>
            </a:pPr>
            <a:r>
              <a:rPr kumimoji="0" lang="en-CA" sz="280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        </a:t>
            </a:r>
            <a:r>
              <a:rPr lang="en-US" sz="2800" dirty="0">
                <a:latin typeface="Alegreya Sans Medium" panose="020B0604020202020204" charset="0"/>
              </a:rPr>
              <a:t>Plot the boxplot and violin plot to display the distribution and density of data</a:t>
            </a:r>
            <a:endParaRPr lang="en-CA" sz="2800" dirty="0">
              <a:latin typeface="Alegreya Sans Medium" panose="020B0604020202020204" charset="0"/>
            </a:endParaRPr>
          </a:p>
        </p:txBody>
      </p:sp>
      <p:sp>
        <p:nvSpPr>
          <p:cNvPr id="10" name="Google Shape;504;p32">
            <a:extLst>
              <a:ext uri="{FF2B5EF4-FFF2-40B4-BE49-F238E27FC236}">
                <a16:creationId xmlns:a16="http://schemas.microsoft.com/office/drawing/2014/main" id="{F2193813-ED94-5734-F902-78BB2AB767BA}"/>
              </a:ext>
            </a:extLst>
          </p:cNvPr>
          <p:cNvSpPr txBox="1"/>
          <p:nvPr/>
        </p:nvSpPr>
        <p:spPr>
          <a:xfrm>
            <a:off x="384538" y="241510"/>
            <a:ext cx="11812377" cy="1330492"/>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(4/7)</a:t>
            </a:r>
          </a:p>
        </p:txBody>
      </p:sp>
    </p:spTree>
    <p:extLst>
      <p:ext uri="{BB962C8B-B14F-4D97-AF65-F5344CB8AC3E}">
        <p14:creationId xmlns:p14="http://schemas.microsoft.com/office/powerpoint/2010/main" val="3749680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79"/>
        <p:cNvGrpSpPr/>
        <p:nvPr/>
      </p:nvGrpSpPr>
      <p:grpSpPr>
        <a:xfrm>
          <a:off x="0" y="0"/>
          <a:ext cx="0" cy="0"/>
          <a:chOff x="0" y="0"/>
          <a:chExt cx="0" cy="0"/>
        </a:xfrm>
      </p:grpSpPr>
      <p:cxnSp>
        <p:nvCxnSpPr>
          <p:cNvPr id="180" name="Google Shape;180;p18"/>
          <p:cNvCxnSpPr/>
          <p:nvPr/>
        </p:nvCxnSpPr>
        <p:spPr>
          <a:xfrm>
            <a:off x="0" y="5889908"/>
            <a:ext cx="18288000" cy="0"/>
          </a:xfrm>
          <a:prstGeom prst="straightConnector1">
            <a:avLst/>
          </a:prstGeom>
          <a:noFill/>
          <a:ln w="28575" cap="flat" cmpd="sng">
            <a:solidFill>
              <a:srgbClr val="CFC9BD"/>
            </a:solidFill>
            <a:prstDash val="solid"/>
            <a:round/>
            <a:headEnd type="none" w="sm" len="sm"/>
            <a:tailEnd type="none" w="sm" len="sm"/>
          </a:ln>
        </p:spPr>
      </p:cxnSp>
      <p:sp>
        <p:nvSpPr>
          <p:cNvPr id="181" name="Google Shape;181;p18"/>
          <p:cNvSpPr txBox="1"/>
          <p:nvPr/>
        </p:nvSpPr>
        <p:spPr>
          <a:xfrm>
            <a:off x="838200" y="4753913"/>
            <a:ext cx="33648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dirty="0">
                <a:latin typeface="Merriweather"/>
                <a:ea typeface="Merriweather"/>
                <a:cs typeface="Merriweather"/>
                <a:sym typeface="Merriweather"/>
              </a:rPr>
              <a:t>WEEK 2</a:t>
            </a:r>
            <a:endParaRPr sz="1400" b="0" i="0" u="none" strike="noStrike" cap="none" dirty="0">
              <a:solidFill>
                <a:srgbClr val="000000"/>
              </a:solidFill>
              <a:latin typeface="Merriweather"/>
              <a:ea typeface="Merriweather"/>
              <a:cs typeface="Merriweather"/>
              <a:sym typeface="Merriweather"/>
            </a:endParaRPr>
          </a:p>
        </p:txBody>
      </p:sp>
      <p:sp>
        <p:nvSpPr>
          <p:cNvPr id="182" name="Google Shape;182;p18"/>
          <p:cNvSpPr txBox="1"/>
          <p:nvPr/>
        </p:nvSpPr>
        <p:spPr>
          <a:xfrm>
            <a:off x="838200" y="6531047"/>
            <a:ext cx="2818200" cy="590931"/>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r>
              <a:rPr lang="en-US" sz="3200" b="0" i="0" u="none" strike="noStrike" cap="none" dirty="0">
                <a:solidFill>
                  <a:srgbClr val="000000"/>
                </a:solidFill>
                <a:latin typeface="Alegreya Sans Medium"/>
                <a:ea typeface="Alegreya Sans Medium"/>
                <a:cs typeface="Alegreya Sans Medium"/>
                <a:sym typeface="Alegreya Sans Medium"/>
              </a:rPr>
              <a:t>Topic Selection</a:t>
            </a:r>
          </a:p>
        </p:txBody>
      </p:sp>
      <p:sp>
        <p:nvSpPr>
          <p:cNvPr id="184" name="Google Shape;184;p18"/>
          <p:cNvSpPr txBox="1"/>
          <p:nvPr/>
        </p:nvSpPr>
        <p:spPr>
          <a:xfrm>
            <a:off x="9415317" y="6531047"/>
            <a:ext cx="28182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r>
              <a:rPr lang="en-US" sz="3200" b="0" i="0" u="none" strike="noStrike" cap="none" dirty="0">
                <a:solidFill>
                  <a:srgbClr val="000000"/>
                </a:solidFill>
                <a:latin typeface="Alegreya Sans Medium"/>
                <a:ea typeface="Alegreya Sans Medium"/>
                <a:cs typeface="Alegreya Sans Medium"/>
                <a:sym typeface="Alegreya Sans Medium"/>
              </a:rPr>
              <a:t>Project Documentation</a:t>
            </a:r>
            <a:endParaRPr sz="2000" b="0" i="0" u="none" strike="noStrike" cap="none" dirty="0">
              <a:solidFill>
                <a:srgbClr val="000000"/>
              </a:solidFill>
              <a:latin typeface="Alegreya Sans Medium"/>
              <a:ea typeface="Alegreya Sans Medium"/>
              <a:cs typeface="Alegreya Sans Medium"/>
              <a:sym typeface="Alegreya Sans Medium"/>
            </a:endParaRPr>
          </a:p>
        </p:txBody>
      </p:sp>
      <p:sp>
        <p:nvSpPr>
          <p:cNvPr id="185" name="Google Shape;185;p18"/>
          <p:cNvSpPr txBox="1"/>
          <p:nvPr/>
        </p:nvSpPr>
        <p:spPr>
          <a:xfrm>
            <a:off x="13703875" y="6531047"/>
            <a:ext cx="28182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3200" dirty="0">
                <a:latin typeface="Alegreya Sans Medium"/>
                <a:sym typeface="Merriweather"/>
              </a:rPr>
              <a:t>Final Presentation</a:t>
            </a:r>
          </a:p>
        </p:txBody>
      </p:sp>
      <p:grpSp>
        <p:nvGrpSpPr>
          <p:cNvPr id="187" name="Google Shape;187;p18"/>
          <p:cNvGrpSpPr/>
          <p:nvPr/>
        </p:nvGrpSpPr>
        <p:grpSpPr>
          <a:xfrm>
            <a:off x="839706" y="5585684"/>
            <a:ext cx="672112" cy="675125"/>
            <a:chOff x="2008" y="0"/>
            <a:chExt cx="896149" cy="900166"/>
          </a:xfrm>
        </p:grpSpPr>
        <p:grpSp>
          <p:nvGrpSpPr>
            <p:cNvPr id="188" name="Google Shape;188;p18"/>
            <p:cNvGrpSpPr/>
            <p:nvPr/>
          </p:nvGrpSpPr>
          <p:grpSpPr>
            <a:xfrm>
              <a:off x="2008" y="0"/>
              <a:ext cx="896149" cy="900166"/>
              <a:chOff x="1813" y="0"/>
              <a:chExt cx="809173" cy="812800"/>
            </a:xfrm>
          </p:grpSpPr>
          <p:sp>
            <p:nvSpPr>
              <p:cNvPr id="189" name="Google Shape;18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63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1" name="Google Shape;191;p18"/>
            <p:cNvSpPr txBox="1"/>
            <p:nvPr/>
          </p:nvSpPr>
          <p:spPr>
            <a:xfrm>
              <a:off x="69299" y="196083"/>
              <a:ext cx="736200" cy="51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500" b="0" i="0" u="none" strike="noStrike" cap="none">
                  <a:solidFill>
                    <a:srgbClr val="000000"/>
                  </a:solidFill>
                  <a:latin typeface="Merriweather"/>
                  <a:ea typeface="Merriweather"/>
                  <a:cs typeface="Merriweather"/>
                  <a:sym typeface="Merriweather"/>
                </a:rPr>
                <a:t>01</a:t>
              </a:r>
              <a:endParaRPr sz="1400" b="0" i="0" u="none" strike="noStrike" cap="none">
                <a:solidFill>
                  <a:srgbClr val="000000"/>
                </a:solidFill>
                <a:latin typeface="Merriweather"/>
                <a:ea typeface="Merriweather"/>
                <a:cs typeface="Merriweather"/>
                <a:sym typeface="Merriweather"/>
              </a:endParaRPr>
            </a:p>
          </p:txBody>
        </p:sp>
      </p:grpSp>
      <p:grpSp>
        <p:nvGrpSpPr>
          <p:cNvPr id="192" name="Google Shape;192;p18"/>
          <p:cNvGrpSpPr/>
          <p:nvPr/>
        </p:nvGrpSpPr>
        <p:grpSpPr>
          <a:xfrm>
            <a:off x="5128264" y="5585684"/>
            <a:ext cx="672112" cy="675125"/>
            <a:chOff x="2008" y="0"/>
            <a:chExt cx="896149" cy="900166"/>
          </a:xfrm>
        </p:grpSpPr>
        <p:grpSp>
          <p:nvGrpSpPr>
            <p:cNvPr id="193" name="Google Shape;193;p18"/>
            <p:cNvGrpSpPr/>
            <p:nvPr/>
          </p:nvGrpSpPr>
          <p:grpSpPr>
            <a:xfrm>
              <a:off x="2008" y="0"/>
              <a:ext cx="896149" cy="900166"/>
              <a:chOff x="1813" y="0"/>
              <a:chExt cx="809173" cy="812800"/>
            </a:xfrm>
          </p:grpSpPr>
          <p:sp>
            <p:nvSpPr>
              <p:cNvPr id="194" name="Google Shape;19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63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96" name="Google Shape;196;p18"/>
            <p:cNvSpPr txBox="1"/>
            <p:nvPr/>
          </p:nvSpPr>
          <p:spPr>
            <a:xfrm>
              <a:off x="69299" y="196083"/>
              <a:ext cx="736200" cy="51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500" b="0" i="0" u="none" strike="noStrike" cap="none">
                  <a:solidFill>
                    <a:srgbClr val="000000"/>
                  </a:solidFill>
                  <a:latin typeface="Merriweather Light"/>
                  <a:ea typeface="Merriweather Light"/>
                  <a:cs typeface="Merriweather Light"/>
                  <a:sym typeface="Merriweather Light"/>
                </a:rPr>
                <a:t>02</a:t>
              </a:r>
              <a:endParaRPr sz="1400" b="0" i="0" u="none" strike="noStrike" cap="none">
                <a:solidFill>
                  <a:srgbClr val="000000"/>
                </a:solidFill>
                <a:latin typeface="Merriweather Light"/>
                <a:ea typeface="Merriweather Light"/>
                <a:cs typeface="Merriweather Light"/>
                <a:sym typeface="Merriweather Light"/>
              </a:endParaRPr>
            </a:p>
          </p:txBody>
        </p:sp>
      </p:grpSp>
      <p:grpSp>
        <p:nvGrpSpPr>
          <p:cNvPr id="197" name="Google Shape;197;p18"/>
          <p:cNvGrpSpPr/>
          <p:nvPr/>
        </p:nvGrpSpPr>
        <p:grpSpPr>
          <a:xfrm>
            <a:off x="9413364" y="5585684"/>
            <a:ext cx="672112" cy="675125"/>
            <a:chOff x="2008" y="0"/>
            <a:chExt cx="896149" cy="900166"/>
          </a:xfrm>
        </p:grpSpPr>
        <p:grpSp>
          <p:nvGrpSpPr>
            <p:cNvPr id="198" name="Google Shape;198;p18"/>
            <p:cNvGrpSpPr/>
            <p:nvPr/>
          </p:nvGrpSpPr>
          <p:grpSpPr>
            <a:xfrm>
              <a:off x="2008" y="0"/>
              <a:ext cx="896149" cy="900166"/>
              <a:chOff x="1813" y="0"/>
              <a:chExt cx="809173" cy="812800"/>
            </a:xfrm>
          </p:grpSpPr>
          <p:sp>
            <p:nvSpPr>
              <p:cNvPr id="199" name="Google Shape;199;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63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1" name="Google Shape;201;p18"/>
            <p:cNvSpPr txBox="1"/>
            <p:nvPr/>
          </p:nvSpPr>
          <p:spPr>
            <a:xfrm>
              <a:off x="69299" y="196083"/>
              <a:ext cx="736200" cy="51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500" b="0" i="0" u="none" strike="noStrike" cap="none">
                  <a:solidFill>
                    <a:srgbClr val="000000"/>
                  </a:solidFill>
                  <a:latin typeface="Merriweather"/>
                  <a:ea typeface="Merriweather"/>
                  <a:cs typeface="Merriweather"/>
                  <a:sym typeface="Merriweather"/>
                </a:rPr>
                <a:t>03</a:t>
              </a:r>
              <a:endParaRPr sz="1400" b="0" i="0" u="none" strike="noStrike" cap="none">
                <a:solidFill>
                  <a:srgbClr val="000000"/>
                </a:solidFill>
                <a:latin typeface="Merriweather"/>
                <a:ea typeface="Merriweather"/>
                <a:cs typeface="Merriweather"/>
                <a:sym typeface="Merriweather"/>
              </a:endParaRPr>
            </a:p>
          </p:txBody>
        </p:sp>
      </p:grpSp>
      <p:grpSp>
        <p:nvGrpSpPr>
          <p:cNvPr id="202" name="Google Shape;202;p18"/>
          <p:cNvGrpSpPr/>
          <p:nvPr/>
        </p:nvGrpSpPr>
        <p:grpSpPr>
          <a:xfrm>
            <a:off x="13698464" y="5585684"/>
            <a:ext cx="672112" cy="675125"/>
            <a:chOff x="2008" y="0"/>
            <a:chExt cx="896149" cy="900166"/>
          </a:xfrm>
        </p:grpSpPr>
        <p:grpSp>
          <p:nvGrpSpPr>
            <p:cNvPr id="203" name="Google Shape;203;p18"/>
            <p:cNvGrpSpPr/>
            <p:nvPr/>
          </p:nvGrpSpPr>
          <p:grpSpPr>
            <a:xfrm>
              <a:off x="2008" y="0"/>
              <a:ext cx="896149" cy="900166"/>
              <a:chOff x="1813" y="0"/>
              <a:chExt cx="809173" cy="812800"/>
            </a:xfrm>
          </p:grpSpPr>
          <p:sp>
            <p:nvSpPr>
              <p:cNvPr id="204" name="Google Shape;204;p18"/>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CFC9B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18"/>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63722"/>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206" name="Google Shape;206;p18"/>
            <p:cNvSpPr txBox="1"/>
            <p:nvPr/>
          </p:nvSpPr>
          <p:spPr>
            <a:xfrm>
              <a:off x="69299" y="196083"/>
              <a:ext cx="736200" cy="5130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2500"/>
                <a:buFont typeface="Arial"/>
                <a:buNone/>
              </a:pPr>
              <a:r>
                <a:rPr lang="en-US" sz="2500" b="0" i="0" u="none" strike="noStrike" cap="none">
                  <a:solidFill>
                    <a:srgbClr val="000000"/>
                  </a:solidFill>
                  <a:latin typeface="Merriweather"/>
                  <a:ea typeface="Merriweather"/>
                  <a:cs typeface="Merriweather"/>
                  <a:sym typeface="Merriweather"/>
                </a:rPr>
                <a:t>04</a:t>
              </a:r>
              <a:endParaRPr sz="1400" b="0" i="0" u="none" strike="noStrike" cap="none">
                <a:solidFill>
                  <a:srgbClr val="000000"/>
                </a:solidFill>
                <a:latin typeface="Merriweather"/>
                <a:ea typeface="Merriweather"/>
                <a:cs typeface="Merriweather"/>
                <a:sym typeface="Merriweather"/>
              </a:endParaRPr>
            </a:p>
          </p:txBody>
        </p:sp>
      </p:grpSp>
      <p:sp>
        <p:nvSpPr>
          <p:cNvPr id="207" name="Google Shape;207;p18"/>
          <p:cNvSpPr txBox="1"/>
          <p:nvPr/>
        </p:nvSpPr>
        <p:spPr>
          <a:xfrm>
            <a:off x="13703875" y="4753913"/>
            <a:ext cx="33648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b="0" i="0" u="none" strike="noStrike" cap="none" dirty="0">
                <a:solidFill>
                  <a:srgbClr val="000000"/>
                </a:solidFill>
                <a:latin typeface="Merriweather"/>
                <a:ea typeface="Merriweather"/>
                <a:cs typeface="Merriweather"/>
                <a:sym typeface="Merriweather"/>
              </a:rPr>
              <a:t>WEEK 13</a:t>
            </a:r>
          </a:p>
        </p:txBody>
      </p:sp>
      <p:sp>
        <p:nvSpPr>
          <p:cNvPr id="208" name="Google Shape;208;p18"/>
          <p:cNvSpPr txBox="1"/>
          <p:nvPr/>
        </p:nvSpPr>
        <p:spPr>
          <a:xfrm>
            <a:off x="9415317" y="4753913"/>
            <a:ext cx="33648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dirty="0">
                <a:latin typeface="Merriweather"/>
                <a:ea typeface="Merriweather"/>
                <a:cs typeface="Merriweather"/>
                <a:sym typeface="Merriweather"/>
              </a:rPr>
              <a:t>WEEK 6-12</a:t>
            </a:r>
            <a:endParaRPr lang="en-US" sz="1400" b="0" i="0" u="none" strike="noStrike" cap="none" dirty="0">
              <a:solidFill>
                <a:srgbClr val="000000"/>
              </a:solidFill>
              <a:latin typeface="Merriweather"/>
              <a:ea typeface="Merriweather"/>
              <a:cs typeface="Merriweather"/>
              <a:sym typeface="Merriweather"/>
            </a:endParaRPr>
          </a:p>
        </p:txBody>
      </p:sp>
      <p:sp>
        <p:nvSpPr>
          <p:cNvPr id="209" name="Google Shape;209;p18"/>
          <p:cNvSpPr txBox="1"/>
          <p:nvPr/>
        </p:nvSpPr>
        <p:spPr>
          <a:xfrm>
            <a:off x="914400" y="1271587"/>
            <a:ext cx="10742100"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PROJECT TIMELINE</a:t>
            </a:r>
            <a:endParaRPr sz="1400" b="0" i="0" u="none" strike="noStrike" cap="none" dirty="0">
              <a:solidFill>
                <a:srgbClr val="000000"/>
              </a:solidFill>
              <a:latin typeface="Merriweather"/>
              <a:ea typeface="Merriweather"/>
              <a:cs typeface="Merriweather"/>
              <a:sym typeface="Merriweather"/>
            </a:endParaRPr>
          </a:p>
        </p:txBody>
      </p:sp>
      <p:cxnSp>
        <p:nvCxnSpPr>
          <p:cNvPr id="210" name="Google Shape;210;p18"/>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sp>
        <p:nvSpPr>
          <p:cNvPr id="2" name="Google Shape;181;p18">
            <a:extLst>
              <a:ext uri="{FF2B5EF4-FFF2-40B4-BE49-F238E27FC236}">
                <a16:creationId xmlns:a16="http://schemas.microsoft.com/office/drawing/2014/main" id="{22124D05-CB98-7EEE-F665-24D3F1B353C4}"/>
              </a:ext>
            </a:extLst>
          </p:cNvPr>
          <p:cNvSpPr txBox="1"/>
          <p:nvPr/>
        </p:nvSpPr>
        <p:spPr>
          <a:xfrm>
            <a:off x="4851506" y="4810206"/>
            <a:ext cx="3364800" cy="46166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500"/>
              <a:buFont typeface="Arial"/>
              <a:buNone/>
            </a:pPr>
            <a:r>
              <a:rPr lang="en-US" sz="2500" dirty="0">
                <a:latin typeface="Merriweather"/>
                <a:ea typeface="Merriweather"/>
                <a:cs typeface="Merriweather"/>
                <a:sym typeface="Merriweather"/>
              </a:rPr>
              <a:t>WEEK 4</a:t>
            </a:r>
            <a:endParaRPr sz="1400" b="0" i="0" u="none" strike="noStrike" cap="none" dirty="0">
              <a:solidFill>
                <a:srgbClr val="000000"/>
              </a:solidFill>
              <a:latin typeface="Merriweather"/>
              <a:ea typeface="Merriweather"/>
              <a:cs typeface="Merriweather"/>
              <a:sym typeface="Merriweather"/>
            </a:endParaRPr>
          </a:p>
        </p:txBody>
      </p:sp>
      <p:sp>
        <p:nvSpPr>
          <p:cNvPr id="3" name="Google Shape;182;p18">
            <a:extLst>
              <a:ext uri="{FF2B5EF4-FFF2-40B4-BE49-F238E27FC236}">
                <a16:creationId xmlns:a16="http://schemas.microsoft.com/office/drawing/2014/main" id="{4EB53A62-49CE-6D73-0224-F7A89BC26FF3}"/>
              </a:ext>
            </a:extLst>
          </p:cNvPr>
          <p:cNvSpPr txBox="1"/>
          <p:nvPr/>
        </p:nvSpPr>
        <p:spPr>
          <a:xfrm>
            <a:off x="4851506" y="6587340"/>
            <a:ext cx="2818200" cy="118186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Clr>
                <a:srgbClr val="000000"/>
              </a:buClr>
              <a:buSzPts val="2000"/>
              <a:buFont typeface="Arial"/>
              <a:buNone/>
            </a:pPr>
            <a:r>
              <a:rPr lang="en-US" sz="3200" b="0" i="0" u="none" strike="noStrike" cap="none" dirty="0">
                <a:solidFill>
                  <a:srgbClr val="000000"/>
                </a:solidFill>
                <a:latin typeface="Alegreya Sans Medium"/>
                <a:ea typeface="Alegreya Sans Medium"/>
                <a:cs typeface="Alegreya Sans Medium"/>
                <a:sym typeface="Alegreya Sans Medium"/>
              </a:rPr>
              <a:t>Project Proposal Submission</a:t>
            </a:r>
            <a:endParaRPr sz="2000" b="0" i="0" u="none" strike="noStrike" cap="none" dirty="0">
              <a:solidFill>
                <a:srgbClr val="000000"/>
              </a:solidFill>
              <a:latin typeface="Alegreya Sans Medium"/>
              <a:ea typeface="Alegreya Sans Medium"/>
              <a:cs typeface="Alegreya Sans Medium"/>
              <a:sym typeface="Alegrey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02"/>
        <p:cNvGrpSpPr/>
        <p:nvPr/>
      </p:nvGrpSpPr>
      <p:grpSpPr>
        <a:xfrm>
          <a:off x="0" y="0"/>
          <a:ext cx="0" cy="0"/>
          <a:chOff x="0" y="0"/>
          <a:chExt cx="0" cy="0"/>
        </a:xfrm>
      </p:grpSpPr>
      <p:sp>
        <p:nvSpPr>
          <p:cNvPr id="2" name="Google Shape;380;p25">
            <a:extLst>
              <a:ext uri="{FF2B5EF4-FFF2-40B4-BE49-F238E27FC236}">
                <a16:creationId xmlns:a16="http://schemas.microsoft.com/office/drawing/2014/main" id="{CFFD0F9E-DF56-2F77-1945-C596768737D9}"/>
              </a:ext>
            </a:extLst>
          </p:cNvPr>
          <p:cNvSpPr txBox="1"/>
          <p:nvPr/>
        </p:nvSpPr>
        <p:spPr>
          <a:xfrm>
            <a:off x="943896" y="1510912"/>
            <a:ext cx="16372553" cy="2450799"/>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US" sz="3200" b="1" dirty="0">
                <a:latin typeface="Alegreya Sans Medium" panose="020B0604020202020204" charset="0"/>
              </a:rPr>
              <a:t>Outliers Removal and Label Encoder</a:t>
            </a:r>
            <a:endParaRPr lang="en-CA" sz="3200" b="1" dirty="0">
              <a:latin typeface="Alegreya Sans Medium" panose="020B0604020202020204" charset="0"/>
            </a:endParaRPr>
          </a:p>
          <a:p>
            <a:pPr marL="342900" lvl="0" indent="-342900">
              <a:lnSpc>
                <a:spcPct val="150000"/>
              </a:lnSpc>
              <a:buFont typeface="+mj-lt"/>
              <a:buAutoNum type="arabicParenR"/>
            </a:pPr>
            <a:r>
              <a:rPr lang="en-US" sz="2400" b="1" dirty="0">
                <a:solidFill>
                  <a:srgbClr val="C00000"/>
                </a:solidFill>
                <a:effectLst/>
                <a:latin typeface="Alegreya Sans Medium" panose="020B0604020202020204" charset="0"/>
                <a:ea typeface="Arial" panose="020B0604020202020204" pitchFamily="34" charset="0"/>
              </a:rPr>
              <a:t>Label Encoder and Dummies Function </a:t>
            </a:r>
            <a:r>
              <a:rPr lang="en-US" sz="2400" dirty="0">
                <a:solidFill>
                  <a:srgbClr val="000000"/>
                </a:solidFill>
                <a:effectLst/>
                <a:latin typeface="Alegreya Sans Medium" panose="020B0604020202020204" charset="0"/>
                <a:ea typeface="Arial" panose="020B0604020202020204" pitchFamily="34" charset="0"/>
              </a:rPr>
              <a:t>to convert categorical data</a:t>
            </a:r>
            <a:r>
              <a:rPr lang="en-GB" sz="2400" dirty="0">
                <a:solidFill>
                  <a:srgbClr val="000000"/>
                </a:solidFill>
                <a:effectLst/>
                <a:latin typeface="Alegreya Sans Medium" panose="020B0604020202020204" charset="0"/>
                <a:ea typeface="Arial" panose="020B0604020202020204" pitchFamily="34" charset="0"/>
              </a:rPr>
              <a:t>, the categorical values are changed to numerical values (0 and 1).</a:t>
            </a:r>
            <a:endParaRPr lang="en-CA" sz="2400" dirty="0">
              <a:effectLst/>
              <a:latin typeface="Alegreya Sans Medium" panose="020B0604020202020204" charset="0"/>
              <a:ea typeface="Arial" panose="020B0604020202020204" pitchFamily="34" charset="0"/>
            </a:endParaRPr>
          </a:p>
          <a:p>
            <a:pPr marL="342900" lvl="0" indent="-342900">
              <a:lnSpc>
                <a:spcPct val="150000"/>
              </a:lnSpc>
              <a:buFont typeface="+mj-lt"/>
              <a:buAutoNum type="arabicParenR"/>
            </a:pPr>
            <a:r>
              <a:rPr lang="en-CA" sz="2400" b="1" dirty="0">
                <a:solidFill>
                  <a:srgbClr val="C00000"/>
                </a:solidFill>
                <a:effectLst/>
                <a:latin typeface="Alegreya Sans Medium" panose="020B0604020202020204" charset="0"/>
                <a:ea typeface="Arial" panose="020B0604020202020204" pitchFamily="34" charset="0"/>
              </a:rPr>
              <a:t>Remove </a:t>
            </a:r>
            <a:r>
              <a:rPr lang="en-CA" sz="2400" b="1" dirty="0">
                <a:solidFill>
                  <a:srgbClr val="C00000"/>
                </a:solidFill>
                <a:latin typeface="Alegreya Sans Medium" panose="020B0604020202020204" charset="0"/>
              </a:rPr>
              <a:t>outliers </a:t>
            </a:r>
            <a:r>
              <a:rPr lang="en-US" altLang="zh-CN" sz="2400" dirty="0">
                <a:latin typeface="Alegreya Sans Medium" panose="020B0604020202020204" charset="0"/>
              </a:rPr>
              <a:t>by using  Isolation Forest</a:t>
            </a:r>
            <a:endParaRPr lang="en-CA" sz="2400" dirty="0">
              <a:latin typeface="Alegreya Sans Medium" panose="020B0604020202020204" charset="0"/>
            </a:endParaRPr>
          </a:p>
          <a:p>
            <a:pPr marL="342900" indent="-342900">
              <a:lnSpc>
                <a:spcPct val="150000"/>
              </a:lnSpc>
              <a:buFont typeface="+mj-lt"/>
              <a:buAutoNum type="arabicParenR"/>
            </a:pPr>
            <a:r>
              <a:rPr lang="en-CA" sz="2400" b="1" dirty="0">
                <a:solidFill>
                  <a:srgbClr val="C00000"/>
                </a:solidFill>
                <a:latin typeface="Alegreya Sans Medium" panose="020B0604020202020204" charset="0"/>
              </a:rPr>
              <a:t>Data scaling </a:t>
            </a:r>
            <a:r>
              <a:rPr lang="en-CA" sz="2400" dirty="0">
                <a:latin typeface="Alegreya Sans Medium" panose="020B0604020202020204" charset="0"/>
              </a:rPr>
              <a:t>is implemented by using data standardization.</a:t>
            </a:r>
          </a:p>
          <a:p>
            <a:pPr marL="342900" lvl="0" indent="-342900">
              <a:lnSpc>
                <a:spcPct val="107000"/>
              </a:lnSpc>
              <a:buFont typeface="+mj-lt"/>
              <a:buAutoNum type="alphaLcParenR"/>
            </a:pPr>
            <a:endParaRPr lang="en-CA" sz="1800" dirty="0">
              <a:effectLst/>
              <a:latin typeface="Alegreya Sans Medium" panose="020B0604020202020204" charset="0"/>
              <a:ea typeface="Arial" panose="020B0604020202020204" pitchFamily="34" charset="0"/>
            </a:endParaRPr>
          </a:p>
        </p:txBody>
      </p:sp>
      <p:pic>
        <p:nvPicPr>
          <p:cNvPr id="5" name="Picture 4">
            <a:extLst>
              <a:ext uri="{FF2B5EF4-FFF2-40B4-BE49-F238E27FC236}">
                <a16:creationId xmlns:a16="http://schemas.microsoft.com/office/drawing/2014/main" id="{B45643E7-C181-B400-0F7E-D06665AA426B}"/>
              </a:ext>
            </a:extLst>
          </p:cNvPr>
          <p:cNvPicPr>
            <a:picLocks noChangeAspect="1"/>
          </p:cNvPicPr>
          <p:nvPr/>
        </p:nvPicPr>
        <p:blipFill>
          <a:blip r:embed="rId3"/>
          <a:stretch>
            <a:fillRect/>
          </a:stretch>
        </p:blipFill>
        <p:spPr>
          <a:xfrm>
            <a:off x="492919" y="4149055"/>
            <a:ext cx="17145000" cy="4048125"/>
          </a:xfrm>
          <a:prstGeom prst="rect">
            <a:avLst/>
          </a:prstGeom>
        </p:spPr>
      </p:pic>
      <p:pic>
        <p:nvPicPr>
          <p:cNvPr id="7" name="Picture 6">
            <a:extLst>
              <a:ext uri="{FF2B5EF4-FFF2-40B4-BE49-F238E27FC236}">
                <a16:creationId xmlns:a16="http://schemas.microsoft.com/office/drawing/2014/main" id="{89C96A46-204C-26F1-B185-B444E8FEB8C7}"/>
              </a:ext>
            </a:extLst>
          </p:cNvPr>
          <p:cNvPicPr>
            <a:picLocks noChangeAspect="1"/>
          </p:cNvPicPr>
          <p:nvPr/>
        </p:nvPicPr>
        <p:blipFill>
          <a:blip r:embed="rId4"/>
          <a:stretch>
            <a:fillRect/>
          </a:stretch>
        </p:blipFill>
        <p:spPr>
          <a:xfrm>
            <a:off x="1222576" y="6057942"/>
            <a:ext cx="7446855" cy="4524028"/>
          </a:xfrm>
          <a:prstGeom prst="rect">
            <a:avLst/>
          </a:prstGeom>
        </p:spPr>
      </p:pic>
      <p:pic>
        <p:nvPicPr>
          <p:cNvPr id="9" name="Picture 8">
            <a:extLst>
              <a:ext uri="{FF2B5EF4-FFF2-40B4-BE49-F238E27FC236}">
                <a16:creationId xmlns:a16="http://schemas.microsoft.com/office/drawing/2014/main" id="{4D87DF0F-DDE3-3D04-A750-84E0B1D489A2}"/>
              </a:ext>
            </a:extLst>
          </p:cNvPr>
          <p:cNvPicPr>
            <a:picLocks noChangeAspect="1"/>
          </p:cNvPicPr>
          <p:nvPr/>
        </p:nvPicPr>
        <p:blipFill>
          <a:blip r:embed="rId5"/>
          <a:stretch>
            <a:fillRect/>
          </a:stretch>
        </p:blipFill>
        <p:spPr>
          <a:xfrm>
            <a:off x="9566319" y="6057942"/>
            <a:ext cx="5809715" cy="4623396"/>
          </a:xfrm>
          <a:prstGeom prst="rect">
            <a:avLst/>
          </a:prstGeom>
        </p:spPr>
      </p:pic>
      <p:sp>
        <p:nvSpPr>
          <p:cNvPr id="10" name="Google Shape;504;p32">
            <a:extLst>
              <a:ext uri="{FF2B5EF4-FFF2-40B4-BE49-F238E27FC236}">
                <a16:creationId xmlns:a16="http://schemas.microsoft.com/office/drawing/2014/main" id="{875B64C8-221F-F63E-91FA-665E55EEBCF6}"/>
              </a:ext>
            </a:extLst>
          </p:cNvPr>
          <p:cNvSpPr txBox="1"/>
          <p:nvPr/>
        </p:nvSpPr>
        <p:spPr>
          <a:xfrm>
            <a:off x="384538" y="241510"/>
            <a:ext cx="11812377"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a:t>
            </a:r>
            <a:r>
              <a:rPr lang="en-US" sz="4800" dirty="0">
                <a:latin typeface="Merriweather"/>
                <a:ea typeface="Merriweather"/>
                <a:cs typeface="Merriweather"/>
                <a:sym typeface="Merriweather"/>
              </a:rPr>
              <a:t>5</a:t>
            </a:r>
            <a:r>
              <a:rPr lang="en-US" sz="4800" b="0" i="0" u="none" strike="noStrike" cap="none" dirty="0">
                <a:solidFill>
                  <a:srgbClr val="000000"/>
                </a:solidFill>
                <a:latin typeface="Merriweather"/>
                <a:ea typeface="Merriweather"/>
                <a:cs typeface="Merriweather"/>
                <a:sym typeface="Merriweather"/>
              </a:rPr>
              <a:t>/7)</a:t>
            </a:r>
          </a:p>
        </p:txBody>
      </p:sp>
    </p:spTree>
    <p:extLst>
      <p:ext uri="{BB962C8B-B14F-4D97-AF65-F5344CB8AC3E}">
        <p14:creationId xmlns:p14="http://schemas.microsoft.com/office/powerpoint/2010/main" val="30781914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02"/>
        <p:cNvGrpSpPr/>
        <p:nvPr/>
      </p:nvGrpSpPr>
      <p:grpSpPr>
        <a:xfrm>
          <a:off x="0" y="0"/>
          <a:ext cx="0" cy="0"/>
          <a:chOff x="0" y="0"/>
          <a:chExt cx="0" cy="0"/>
        </a:xfrm>
      </p:grpSpPr>
      <p:sp>
        <p:nvSpPr>
          <p:cNvPr id="504" name="Google Shape;504;p32"/>
          <p:cNvSpPr txBox="1"/>
          <p:nvPr/>
        </p:nvSpPr>
        <p:spPr>
          <a:xfrm>
            <a:off x="384538" y="241510"/>
            <a:ext cx="11045461"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(6/7)</a:t>
            </a:r>
          </a:p>
        </p:txBody>
      </p:sp>
      <p:sp>
        <p:nvSpPr>
          <p:cNvPr id="2" name="Google Shape;380;p25">
            <a:extLst>
              <a:ext uri="{FF2B5EF4-FFF2-40B4-BE49-F238E27FC236}">
                <a16:creationId xmlns:a16="http://schemas.microsoft.com/office/drawing/2014/main" id="{CFFD0F9E-DF56-2F77-1945-C596768737D9}"/>
              </a:ext>
            </a:extLst>
          </p:cNvPr>
          <p:cNvSpPr txBox="1"/>
          <p:nvPr/>
        </p:nvSpPr>
        <p:spPr>
          <a:xfrm>
            <a:off x="673768" y="1551869"/>
            <a:ext cx="17229694" cy="2800767"/>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Feature Engineering</a:t>
            </a:r>
            <a:endParaRPr lang="en-CA" sz="3200" b="1" dirty="0">
              <a:latin typeface="Alegreya Sans Medium" panose="020B0604020202020204" charset="0"/>
            </a:endParaRPr>
          </a:p>
          <a:p>
            <a:pPr marL="342900" lvl="2" indent="-342900">
              <a:lnSpc>
                <a:spcPct val="150000"/>
              </a:lnSpc>
              <a:buFont typeface="+mj-lt"/>
              <a:buAutoNum type="arabicParenR"/>
            </a:pPr>
            <a:r>
              <a:rPr lang="en-CA" sz="2400" b="1" dirty="0">
                <a:solidFill>
                  <a:srgbClr val="C00000"/>
                </a:solidFill>
                <a:effectLst/>
                <a:latin typeface="Alegreya Sans Medium" panose="020B0604020202020204" charset="0"/>
                <a:ea typeface="DengXian" panose="02010600030101010101" pitchFamily="2" charset="-122"/>
              </a:rPr>
              <a:t>A new feature “Age” </a:t>
            </a:r>
            <a:r>
              <a:rPr lang="en-CA" sz="2400" dirty="0">
                <a:effectLst/>
                <a:latin typeface="Alegreya Sans Medium" panose="020B0604020202020204" charset="0"/>
                <a:ea typeface="DengXian" panose="02010600030101010101" pitchFamily="2" charset="-122"/>
              </a:rPr>
              <a:t>is created in order to identify the correlation with credit score. Firstly, we defined the function to transform the DAYS_BIRTH, DAYS_EMPLOYED to readable value. Then we used the birth date to calculate the ages.</a:t>
            </a:r>
            <a:endParaRPr lang="en-CA" sz="2400" dirty="0">
              <a:effectLst/>
              <a:latin typeface="Alegreya Sans Medium" panose="020B0604020202020204" charset="0"/>
              <a:ea typeface="Arial" panose="020B0604020202020204" pitchFamily="34" charset="0"/>
            </a:endParaRPr>
          </a:p>
          <a:p>
            <a:pPr marL="342900" lvl="2" indent="-342900">
              <a:lnSpc>
                <a:spcPct val="150000"/>
              </a:lnSpc>
              <a:buFont typeface="+mj-lt"/>
              <a:buAutoNum type="arabicParenR"/>
            </a:pPr>
            <a:r>
              <a:rPr lang="en-CA" sz="2400" dirty="0">
                <a:effectLst/>
                <a:latin typeface="Alegreya Sans Medium" panose="020B0604020202020204" charset="0"/>
                <a:ea typeface="DengXian" panose="02010600030101010101" pitchFamily="2" charset="-122"/>
              </a:rPr>
              <a:t>After calculating the age, some unnecessary columns are removed: 'ID','DAYS_BIRTH','MONTHS_BALANCE','DAYS_EMPLOYED','EMPLOYED_DAY','BIRTH_DAY','STATUS','FLAG_MOBIL</a:t>
            </a:r>
            <a:r>
              <a:rPr lang="en-CA" sz="2800" dirty="0">
                <a:effectLst/>
                <a:latin typeface="Alegreya Sans Medium" panose="020B0604020202020204" charset="0"/>
                <a:ea typeface="DengXian" panose="02010600030101010101" pitchFamily="2" charset="-122"/>
              </a:rPr>
              <a:t>'</a:t>
            </a:r>
            <a:endParaRPr lang="en-CA" sz="2800" dirty="0">
              <a:effectLst/>
              <a:latin typeface="Alegreya Sans Medium" panose="020B0604020202020204" charset="0"/>
              <a:ea typeface="Arial" panose="020B0604020202020204" pitchFamily="34" charset="0"/>
            </a:endParaRPr>
          </a:p>
        </p:txBody>
      </p:sp>
      <p:pic>
        <p:nvPicPr>
          <p:cNvPr id="6" name="Picture 5">
            <a:extLst>
              <a:ext uri="{FF2B5EF4-FFF2-40B4-BE49-F238E27FC236}">
                <a16:creationId xmlns:a16="http://schemas.microsoft.com/office/drawing/2014/main" id="{923146E6-A9B4-835A-1E2A-57039AF97C36}"/>
              </a:ext>
            </a:extLst>
          </p:cNvPr>
          <p:cNvPicPr>
            <a:picLocks noChangeAspect="1"/>
          </p:cNvPicPr>
          <p:nvPr/>
        </p:nvPicPr>
        <p:blipFill>
          <a:blip r:embed="rId3"/>
          <a:stretch>
            <a:fillRect/>
          </a:stretch>
        </p:blipFill>
        <p:spPr>
          <a:xfrm>
            <a:off x="468744" y="4901486"/>
            <a:ext cx="9368921" cy="3587416"/>
          </a:xfrm>
          <a:prstGeom prst="rect">
            <a:avLst/>
          </a:prstGeom>
        </p:spPr>
      </p:pic>
      <p:pic>
        <p:nvPicPr>
          <p:cNvPr id="8" name="Picture 7">
            <a:extLst>
              <a:ext uri="{FF2B5EF4-FFF2-40B4-BE49-F238E27FC236}">
                <a16:creationId xmlns:a16="http://schemas.microsoft.com/office/drawing/2014/main" id="{A40E630B-170A-7B86-1224-61857E5EFFF1}"/>
              </a:ext>
            </a:extLst>
          </p:cNvPr>
          <p:cNvPicPr>
            <a:picLocks noChangeAspect="1"/>
          </p:cNvPicPr>
          <p:nvPr/>
        </p:nvPicPr>
        <p:blipFill>
          <a:blip r:embed="rId4"/>
          <a:stretch>
            <a:fillRect/>
          </a:stretch>
        </p:blipFill>
        <p:spPr>
          <a:xfrm>
            <a:off x="6789678" y="6536153"/>
            <a:ext cx="11339642" cy="2768267"/>
          </a:xfrm>
          <a:prstGeom prst="rect">
            <a:avLst/>
          </a:prstGeom>
        </p:spPr>
      </p:pic>
    </p:spTree>
    <p:extLst>
      <p:ext uri="{BB962C8B-B14F-4D97-AF65-F5344CB8AC3E}">
        <p14:creationId xmlns:p14="http://schemas.microsoft.com/office/powerpoint/2010/main" val="626508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02"/>
        <p:cNvGrpSpPr/>
        <p:nvPr/>
      </p:nvGrpSpPr>
      <p:grpSpPr>
        <a:xfrm>
          <a:off x="0" y="0"/>
          <a:ext cx="0" cy="0"/>
          <a:chOff x="0" y="0"/>
          <a:chExt cx="0" cy="0"/>
        </a:xfrm>
      </p:grpSpPr>
      <p:sp>
        <p:nvSpPr>
          <p:cNvPr id="504" name="Google Shape;504;p32"/>
          <p:cNvSpPr txBox="1"/>
          <p:nvPr/>
        </p:nvSpPr>
        <p:spPr>
          <a:xfrm>
            <a:off x="384538" y="241510"/>
            <a:ext cx="11738635"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3.	Data Preparation </a:t>
            </a:r>
            <a:r>
              <a:rPr lang="en-US" sz="4800" b="0" i="0" u="none" strike="noStrike" cap="none" dirty="0">
                <a:solidFill>
                  <a:srgbClr val="000000"/>
                </a:solidFill>
                <a:latin typeface="Merriweather"/>
                <a:ea typeface="Merriweather"/>
                <a:cs typeface="Merriweather"/>
                <a:sym typeface="Merriweather"/>
              </a:rPr>
              <a:t>(</a:t>
            </a:r>
            <a:r>
              <a:rPr lang="en-US" sz="4800" dirty="0">
                <a:latin typeface="Merriweather"/>
                <a:ea typeface="Merriweather"/>
                <a:cs typeface="Merriweather"/>
                <a:sym typeface="Merriweather"/>
              </a:rPr>
              <a:t>7</a:t>
            </a:r>
            <a:r>
              <a:rPr lang="en-US" sz="4800" b="0" i="0" u="none" strike="noStrike" cap="none" dirty="0">
                <a:solidFill>
                  <a:srgbClr val="000000"/>
                </a:solidFill>
                <a:latin typeface="Merriweather"/>
                <a:ea typeface="Merriweather"/>
                <a:cs typeface="Merriweather"/>
                <a:sym typeface="Merriweather"/>
              </a:rPr>
              <a:t>/7)</a:t>
            </a:r>
          </a:p>
        </p:txBody>
      </p:sp>
      <p:sp>
        <p:nvSpPr>
          <p:cNvPr id="2" name="Google Shape;380;p25">
            <a:extLst>
              <a:ext uri="{FF2B5EF4-FFF2-40B4-BE49-F238E27FC236}">
                <a16:creationId xmlns:a16="http://schemas.microsoft.com/office/drawing/2014/main" id="{CFFD0F9E-DF56-2F77-1945-C596768737D9}"/>
              </a:ext>
            </a:extLst>
          </p:cNvPr>
          <p:cNvSpPr txBox="1"/>
          <p:nvPr/>
        </p:nvSpPr>
        <p:spPr>
          <a:xfrm>
            <a:off x="943897" y="1621136"/>
            <a:ext cx="8200103" cy="4362569"/>
          </a:xfrm>
          <a:prstGeom prst="rect">
            <a:avLst/>
          </a:prstGeom>
          <a:noFill/>
          <a:ln>
            <a:noFill/>
          </a:ln>
        </p:spPr>
        <p:txBody>
          <a:bodyPr spcFirstLastPara="1" wrap="square" lIns="0" tIns="0" rIns="0" bIns="0" anchor="t" anchorCtr="0">
            <a:spAutoFit/>
          </a:bodyPr>
          <a:lstStyle/>
          <a:p>
            <a:pPr marL="342900" lvl="0" indent="-342900">
              <a:lnSpc>
                <a:spcPct val="107000"/>
              </a:lnSpc>
              <a:buFont typeface="Symbol" panose="05050102010706020507" pitchFamily="18" charset="2"/>
              <a:buChar char=""/>
            </a:pPr>
            <a:r>
              <a:rPr lang="en-GB" sz="3200" b="1" dirty="0">
                <a:latin typeface="Alegreya Sans Medium" panose="020B0604020202020204" charset="0"/>
              </a:rPr>
              <a:t>Feature Engineering</a:t>
            </a:r>
            <a:endParaRPr lang="en-CA" sz="3200" b="1" dirty="0">
              <a:latin typeface="Alegreya Sans Medium" panose="020B0604020202020204" charset="0"/>
            </a:endParaRPr>
          </a:p>
          <a:p>
            <a:pPr marL="342900" lvl="0" indent="-342900">
              <a:lnSpc>
                <a:spcPct val="150000"/>
              </a:lnSpc>
              <a:buAutoNum type="arabicParenR" startAt="3"/>
            </a:pPr>
            <a:r>
              <a:rPr lang="en-US" sz="2800" dirty="0">
                <a:effectLst/>
                <a:latin typeface="Alegreya Sans Medium" panose="020B0604020202020204" charset="0"/>
                <a:ea typeface="DengXian" panose="02010600030101010101" pitchFamily="2" charset="-122"/>
              </a:rPr>
              <a:t>Use a correlation matrix to check for correlation between predictor variables and drop correlated features</a:t>
            </a:r>
          </a:p>
          <a:p>
            <a:pPr marL="342900" lvl="0" indent="-342900">
              <a:lnSpc>
                <a:spcPct val="150000"/>
              </a:lnSpc>
              <a:buAutoNum type="arabicParenR" startAt="3"/>
            </a:pPr>
            <a:r>
              <a:rPr lang="en-GB" sz="2800" dirty="0">
                <a:solidFill>
                  <a:srgbClr val="000000"/>
                </a:solidFill>
                <a:effectLst/>
                <a:latin typeface="Alegreya Sans Medium" panose="020B0604020202020204" charset="0"/>
                <a:ea typeface="Arial" panose="020B0604020202020204" pitchFamily="34" charset="0"/>
              </a:rPr>
              <a:t>After checking for correlation between predictor variables, </a:t>
            </a:r>
            <a:r>
              <a:rPr lang="en-GB" sz="2800" dirty="0">
                <a:effectLst/>
                <a:latin typeface="Alegreya Sans Medium" panose="020B0604020202020204" charset="0"/>
                <a:ea typeface="Arial" panose="020B0604020202020204" pitchFamily="34" charset="0"/>
              </a:rPr>
              <a:t>Column </a:t>
            </a:r>
            <a:r>
              <a:rPr lang="en-GB" sz="2800" dirty="0" err="1">
                <a:effectLst/>
                <a:latin typeface="Alegreya Sans Medium" panose="020B0604020202020204" charset="0"/>
                <a:ea typeface="Arial" panose="020B0604020202020204" pitchFamily="34" charset="0"/>
              </a:rPr>
              <a:t>Family_size</a:t>
            </a:r>
            <a:r>
              <a:rPr lang="en-GB" sz="2800" dirty="0">
                <a:effectLst/>
                <a:latin typeface="Alegreya Sans Medium" panose="020B0604020202020204" charset="0"/>
                <a:ea typeface="Arial" panose="020B0604020202020204" pitchFamily="34" charset="0"/>
              </a:rPr>
              <a:t> was </a:t>
            </a:r>
            <a:r>
              <a:rPr lang="en-GB" sz="2800" dirty="0">
                <a:solidFill>
                  <a:srgbClr val="000000"/>
                </a:solidFill>
                <a:effectLst/>
                <a:latin typeface="Alegreya Sans Medium" panose="020B0604020202020204" charset="0"/>
                <a:ea typeface="Arial" panose="020B0604020202020204" pitchFamily="34" charset="0"/>
              </a:rPr>
              <a:t>dropped correlated </a:t>
            </a:r>
            <a:r>
              <a:rPr lang="en-GB" sz="2800" dirty="0" err="1">
                <a:solidFill>
                  <a:srgbClr val="000000"/>
                </a:solidFill>
                <a:effectLst/>
                <a:latin typeface="Alegreya Sans Medium" panose="020B0604020202020204" charset="0"/>
                <a:ea typeface="Arial" panose="020B0604020202020204" pitchFamily="34" charset="0"/>
              </a:rPr>
              <a:t>features</a:t>
            </a:r>
            <a:r>
              <a:rPr lang="en-GB" sz="2800" dirty="0" err="1">
                <a:effectLst/>
                <a:latin typeface="Alegreya Sans Medium" panose="020B0604020202020204" charset="0"/>
                <a:ea typeface="Arial" panose="020B0604020202020204" pitchFamily="34" charset="0"/>
              </a:rPr>
              <a:t>as</a:t>
            </a:r>
            <a:r>
              <a:rPr lang="en-GB" sz="2800" dirty="0">
                <a:effectLst/>
                <a:latin typeface="Alegreya Sans Medium" panose="020B0604020202020204" charset="0"/>
                <a:ea typeface="Arial" panose="020B0604020202020204" pitchFamily="34" charset="0"/>
              </a:rPr>
              <a:t> it is 90% related to </a:t>
            </a:r>
            <a:r>
              <a:rPr lang="en-GB" sz="2800" dirty="0" err="1">
                <a:effectLst/>
                <a:latin typeface="Alegreya Sans Medium" panose="020B0604020202020204" charset="0"/>
                <a:ea typeface="Arial" panose="020B0604020202020204" pitchFamily="34" charset="0"/>
              </a:rPr>
              <a:t>ChildNo</a:t>
            </a:r>
            <a:r>
              <a:rPr lang="en-GB" sz="2800" dirty="0">
                <a:effectLst/>
                <a:latin typeface="Alegreya Sans Medium" panose="020B0604020202020204" charset="0"/>
                <a:ea typeface="Arial" panose="020B0604020202020204" pitchFamily="34" charset="0"/>
              </a:rPr>
              <a:t> </a:t>
            </a:r>
            <a:r>
              <a:rPr lang="en-GB" sz="2800" dirty="0" err="1">
                <a:effectLst/>
                <a:latin typeface="Alegreya Sans Medium" panose="020B0604020202020204" charset="0"/>
                <a:ea typeface="Arial" panose="020B0604020202020204" pitchFamily="34" charset="0"/>
              </a:rPr>
              <a:t>Collumn</a:t>
            </a:r>
            <a:r>
              <a:rPr lang="en-GB" sz="1800" dirty="0">
                <a:effectLst/>
                <a:latin typeface="Alegreya Sans Medium" panose="020B0604020202020204" charset="0"/>
                <a:ea typeface="Arial" panose="020B0604020202020204" pitchFamily="34" charset="0"/>
              </a:rPr>
              <a:t>.</a:t>
            </a:r>
            <a:endParaRPr lang="en-CA" sz="2100" dirty="0">
              <a:effectLst/>
              <a:latin typeface="Alegreya Sans Medium" panose="020B0604020202020204" charset="0"/>
              <a:ea typeface="Arial" panose="020B0604020202020204" pitchFamily="34" charset="0"/>
            </a:endParaRPr>
          </a:p>
        </p:txBody>
      </p:sp>
      <p:pic>
        <p:nvPicPr>
          <p:cNvPr id="8" name="Picture 7">
            <a:extLst>
              <a:ext uri="{FF2B5EF4-FFF2-40B4-BE49-F238E27FC236}">
                <a16:creationId xmlns:a16="http://schemas.microsoft.com/office/drawing/2014/main" id="{B6C36F1A-1812-2F1E-9B01-64293BB5D4FE}"/>
              </a:ext>
            </a:extLst>
          </p:cNvPr>
          <p:cNvPicPr>
            <a:picLocks noChangeAspect="1"/>
          </p:cNvPicPr>
          <p:nvPr/>
        </p:nvPicPr>
        <p:blipFill>
          <a:blip r:embed="rId3"/>
          <a:stretch>
            <a:fillRect/>
          </a:stretch>
        </p:blipFill>
        <p:spPr>
          <a:xfrm>
            <a:off x="1123017" y="6159290"/>
            <a:ext cx="8086725" cy="3886200"/>
          </a:xfrm>
          <a:prstGeom prst="rect">
            <a:avLst/>
          </a:prstGeom>
        </p:spPr>
      </p:pic>
      <p:pic>
        <p:nvPicPr>
          <p:cNvPr id="10" name="Picture 9">
            <a:extLst>
              <a:ext uri="{FF2B5EF4-FFF2-40B4-BE49-F238E27FC236}">
                <a16:creationId xmlns:a16="http://schemas.microsoft.com/office/drawing/2014/main" id="{F22F7A53-33F3-5443-C0B8-D0A4249B02AB}"/>
              </a:ext>
            </a:extLst>
          </p:cNvPr>
          <p:cNvPicPr>
            <a:picLocks noChangeAspect="1"/>
          </p:cNvPicPr>
          <p:nvPr/>
        </p:nvPicPr>
        <p:blipFill>
          <a:blip r:embed="rId4"/>
          <a:stretch>
            <a:fillRect/>
          </a:stretch>
        </p:blipFill>
        <p:spPr>
          <a:xfrm>
            <a:off x="9948220" y="1551869"/>
            <a:ext cx="7395883" cy="8607362"/>
          </a:xfrm>
          <a:prstGeom prst="rect">
            <a:avLst/>
          </a:prstGeom>
        </p:spPr>
      </p:pic>
    </p:spTree>
    <p:extLst>
      <p:ext uri="{BB962C8B-B14F-4D97-AF65-F5344CB8AC3E}">
        <p14:creationId xmlns:p14="http://schemas.microsoft.com/office/powerpoint/2010/main" val="262562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84250" y="1685109"/>
            <a:ext cx="5669280" cy="73152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0" tIns="0" rIns="0" bIns="0" anchor="t" anchorCtr="0">
            <a:spAutoFit/>
          </a:bodyPr>
          <a:lstStyle/>
          <a:p>
            <a:pPr algn="ctr">
              <a:lnSpc>
                <a:spcPct val="200000"/>
              </a:lnSpc>
            </a:pPr>
            <a:r>
              <a:rPr lang="en-GB" sz="1800" b="1" dirty="0">
                <a:latin typeface="Alegreya Sans Medium" panose="020B0604020202020204" charset="0"/>
                <a:ea typeface="Arial" panose="020B0604020202020204" pitchFamily="34" charset="0"/>
              </a:rPr>
              <a:t>Pipeline 1:  Dataset using PCA to Reduce Dimensionality</a:t>
            </a:r>
          </a:p>
          <a:p>
            <a:pPr marL="498475">
              <a:lnSpc>
                <a:spcPct val="200000"/>
              </a:lnSpc>
            </a:pPr>
            <a:r>
              <a:rPr lang="en-GB" sz="1800" dirty="0">
                <a:solidFill>
                  <a:srgbClr val="C00000"/>
                </a:solidFill>
                <a:effectLst/>
                <a:latin typeface="Alegreya Sans Medium" panose="020B0604020202020204" charset="0"/>
                <a:ea typeface="Arial" panose="020B0604020202020204" pitchFamily="34" charset="0"/>
              </a:rPr>
              <a:t>Step 1: Using PCA   </a:t>
            </a:r>
            <a:r>
              <a:rPr lang="en-GB" sz="1600" dirty="0">
                <a:effectLst/>
                <a:latin typeface="Alegreya Sans Medium" panose="020B0604020202020204" charset="0"/>
                <a:ea typeface="Arial" panose="020B0604020202020204" pitchFamily="34" charset="0"/>
              </a:rPr>
              <a:t>(Best components: 28)</a:t>
            </a:r>
          </a:p>
          <a:p>
            <a:pPr marL="498475">
              <a:lnSpc>
                <a:spcPct val="200000"/>
              </a:lnSpc>
            </a:pPr>
            <a:r>
              <a:rPr lang="en-GB" sz="1800" dirty="0">
                <a:solidFill>
                  <a:srgbClr val="C00000"/>
                </a:solidFill>
                <a:latin typeface="Alegreya Sans Medium" panose="020B0604020202020204" charset="0"/>
                <a:ea typeface="Arial" panose="020B0604020202020204" pitchFamily="34" charset="0"/>
              </a:rPr>
              <a:t>S</a:t>
            </a:r>
            <a:r>
              <a:rPr lang="en-US" sz="1800" dirty="0">
                <a:solidFill>
                  <a:srgbClr val="C00000"/>
                </a:solidFill>
                <a:latin typeface="Alegreya Sans Medium" panose="020B0604020202020204" charset="0"/>
                <a:ea typeface="Arial" panose="020B0604020202020204" pitchFamily="34" charset="0"/>
              </a:rPr>
              <a:t>tep2: Data Balancing </a:t>
            </a:r>
            <a:r>
              <a:rPr lang="en-US" sz="1600" dirty="0">
                <a:latin typeface="Alegreya Sans Medium" panose="020B0604020202020204" charset="0"/>
                <a:ea typeface="Arial" panose="020B0604020202020204" pitchFamily="34" charset="0"/>
              </a:rPr>
              <a:t>(Under sampling) </a:t>
            </a:r>
          </a:p>
          <a:p>
            <a:pPr marL="548640"/>
            <a:r>
              <a:rPr lang="en-US" dirty="0">
                <a:latin typeface="Alegreya Sans Medium" panose="020B0604020202020204" charset="0"/>
                <a:ea typeface="Arial" panose="020B0604020202020204" pitchFamily="34" charset="0"/>
              </a:rPr>
              <a:t>*Oversampling the minority class caused the </a:t>
            </a:r>
            <a:r>
              <a:rPr lang="en-US" dirty="0" err="1">
                <a:latin typeface="Alegreya Sans Medium" panose="020B0604020202020204" charset="0"/>
                <a:ea typeface="Arial" panose="020B0604020202020204" pitchFamily="34" charset="0"/>
              </a:rPr>
              <a:t>Gridsearch</a:t>
            </a:r>
            <a:r>
              <a:rPr lang="en-US" dirty="0">
                <a:latin typeface="Alegreya Sans Medium" panose="020B0604020202020204" charset="0"/>
                <a:ea typeface="Arial" panose="020B0604020202020204" pitchFamily="34" charset="0"/>
              </a:rPr>
              <a:t> model executing </a:t>
            </a:r>
            <a:r>
              <a:rPr lang="en-US" dirty="0" err="1">
                <a:latin typeface="Alegreya Sans Medium" panose="020B0604020202020204" charset="0"/>
                <a:ea typeface="Arial" panose="020B0604020202020204" pitchFamily="34" charset="0"/>
              </a:rPr>
              <a:t>freezed</a:t>
            </a:r>
            <a:r>
              <a:rPr lang="en-US" dirty="0">
                <a:latin typeface="Alegreya Sans Medium" panose="020B0604020202020204" charset="0"/>
                <a:ea typeface="Arial" panose="020B0604020202020204" pitchFamily="34" charset="0"/>
              </a:rPr>
              <a:t>, so under sampling the majority class is chosen </a:t>
            </a:r>
          </a:p>
          <a:p>
            <a:pPr marL="548640"/>
            <a:endParaRPr lang="en-US" dirty="0">
              <a:effectLst/>
              <a:latin typeface="Alegreya Sans Medium" panose="020B0604020202020204" charset="0"/>
              <a:ea typeface="Arial" panose="020B0604020202020204" pitchFamily="34" charset="0"/>
            </a:endParaRPr>
          </a:p>
          <a:p>
            <a:pPr marL="548640"/>
            <a:r>
              <a:rPr lang="en-US" sz="1800" dirty="0">
                <a:solidFill>
                  <a:srgbClr val="C00000"/>
                </a:solidFill>
                <a:effectLst/>
                <a:latin typeface="Alegreya Sans Medium" panose="020B0604020202020204" charset="0"/>
                <a:ea typeface="Arial" panose="020B0604020202020204" pitchFamily="34" charset="0"/>
              </a:rPr>
              <a:t>Step 3</a:t>
            </a:r>
            <a:r>
              <a:rPr lang="en-US" sz="1800" dirty="0">
                <a:solidFill>
                  <a:srgbClr val="C00000"/>
                </a:solidFill>
                <a:latin typeface="Alegreya Sans Medium" panose="020B0604020202020204" charset="0"/>
                <a:ea typeface="Arial" panose="020B0604020202020204" pitchFamily="34" charset="0"/>
              </a:rPr>
              <a:t>: Modeling and Evaluation</a:t>
            </a:r>
            <a:endParaRPr lang="en-GB" sz="1800" dirty="0">
              <a:solidFill>
                <a:srgbClr val="C00000"/>
              </a:solidFill>
              <a:effectLst/>
              <a:latin typeface="Alegreya Sans Medium" panose="020B0604020202020204" charset="0"/>
              <a:ea typeface="Arial" panose="020B0604020202020204" pitchFamily="34" charset="0"/>
            </a:endParaRPr>
          </a:p>
          <a:p>
            <a:pPr marL="841375" indent="-34290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1: </a:t>
            </a:r>
            <a:r>
              <a:rPr lang="en-GB" sz="1800" dirty="0">
                <a:solidFill>
                  <a:srgbClr val="C00000"/>
                </a:solidFill>
                <a:effectLst/>
                <a:latin typeface="Alegreya Sans Medium" panose="020B0604020202020204" charset="0"/>
                <a:ea typeface="Arial" panose="020B0604020202020204" pitchFamily="34" charset="0"/>
              </a:rPr>
              <a:t>Logistic Regression</a:t>
            </a: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2:</a:t>
            </a:r>
            <a:r>
              <a:rPr lang="en-GB" sz="1800" dirty="0">
                <a:solidFill>
                  <a:srgbClr val="C00000"/>
                </a:solidFill>
                <a:effectLst/>
                <a:latin typeface="Alegreya Sans Medium" panose="020B0604020202020204" charset="0"/>
                <a:ea typeface="Arial" panose="020B0604020202020204" pitchFamily="34" charset="0"/>
              </a:rPr>
              <a:t> KNN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3: </a:t>
            </a:r>
            <a:r>
              <a:rPr lang="en-GB" sz="1800" dirty="0">
                <a:solidFill>
                  <a:srgbClr val="C00000"/>
                </a:solidFill>
                <a:effectLst/>
                <a:latin typeface="Alegreya Sans Medium" panose="020B0604020202020204" charset="0"/>
                <a:ea typeface="Arial" panose="020B0604020202020204" pitchFamily="34" charset="0"/>
              </a:rPr>
              <a:t>Decision Tree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4: </a:t>
            </a:r>
            <a:r>
              <a:rPr lang="en-GB" sz="1800" dirty="0">
                <a:solidFill>
                  <a:srgbClr val="C00000"/>
                </a:solidFill>
                <a:effectLst/>
                <a:latin typeface="Alegreya Sans Medium" panose="020B0604020202020204" charset="0"/>
                <a:ea typeface="Arial" panose="020B0604020202020204" pitchFamily="34" charset="0"/>
              </a:rPr>
              <a:t>Decision Tree _BAGGING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 + Stratified </a:t>
            </a:r>
            <a:r>
              <a:rPr lang="en-GB" sz="1600" dirty="0" err="1">
                <a:effectLst/>
                <a:latin typeface="Alegreya Sans Medium" panose="020B0604020202020204" charset="0"/>
                <a:ea typeface="Arial" panose="020B0604020202020204" pitchFamily="34" charset="0"/>
              </a:rPr>
              <a:t>Kfold</a:t>
            </a:r>
            <a:r>
              <a:rPr lang="en-GB" sz="1600" dirty="0">
                <a:effectLst/>
                <a:latin typeface="Alegreya Sans Medium" panose="020B0604020202020204" charset="0"/>
                <a:ea typeface="Arial" panose="020B0604020202020204" pitchFamily="34" charset="0"/>
              </a:rPr>
              <a:t> +Ensemble Learning) </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5: </a:t>
            </a:r>
            <a:r>
              <a:rPr lang="en-GB" sz="1800" dirty="0">
                <a:solidFill>
                  <a:srgbClr val="C00000"/>
                </a:solidFill>
                <a:effectLst/>
                <a:latin typeface="Alegreya Sans Medium" panose="020B0604020202020204" charset="0"/>
                <a:ea typeface="Arial" panose="020B0604020202020204" pitchFamily="34" charset="0"/>
              </a:rPr>
              <a:t>Random Forest </a:t>
            </a:r>
            <a:r>
              <a:rPr lang="en-GB" sz="1600" dirty="0">
                <a:effectLst/>
                <a:latin typeface="Alegreya Sans Medium" panose="020B0604020202020204" charset="0"/>
                <a:ea typeface="Arial" panose="020B0604020202020204" pitchFamily="34" charset="0"/>
              </a:rPr>
              <a:t>(Stratified </a:t>
            </a:r>
            <a:r>
              <a:rPr lang="en-GB" sz="1600" dirty="0" err="1">
                <a:effectLst/>
                <a:latin typeface="Alegreya Sans Medium" panose="020B0604020202020204" charset="0"/>
                <a:ea typeface="Arial" panose="020B0604020202020204" pitchFamily="34" charset="0"/>
              </a:rPr>
              <a:t>Kfold</a:t>
            </a:r>
            <a:r>
              <a:rPr lang="en-GB" sz="1600" dirty="0">
                <a:effectLst/>
                <a:latin typeface="Alegreya Sans Medium" panose="020B0604020202020204" charset="0"/>
                <a:ea typeface="Arial" panose="020B0604020202020204" pitchFamily="34" charset="0"/>
              </a:rPr>
              <a:t> )</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6: </a:t>
            </a:r>
            <a:r>
              <a:rPr lang="en-GB" sz="1800" dirty="0" err="1">
                <a:solidFill>
                  <a:srgbClr val="C00000"/>
                </a:solidFill>
                <a:effectLst/>
                <a:latin typeface="Alegreya Sans Medium" panose="020B0604020202020204" charset="0"/>
                <a:ea typeface="Arial" panose="020B0604020202020204" pitchFamily="34" charset="0"/>
              </a:rPr>
              <a:t>XGBoost</a:t>
            </a:r>
            <a:r>
              <a:rPr lang="en-GB" sz="1800" dirty="0">
                <a:effectLst/>
                <a:latin typeface="Alegreya Sans Medium" panose="020B0604020202020204" charset="0"/>
                <a:ea typeface="Arial" panose="020B0604020202020204" pitchFamily="34" charset="0"/>
              </a:rPr>
              <a:t>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p>
          <a:p>
            <a:pPr marL="498475">
              <a:lnSpc>
                <a:spcPct val="200000"/>
              </a:lnSpc>
            </a:pPr>
            <a:r>
              <a:rPr lang="en-GB" sz="1800" dirty="0">
                <a:solidFill>
                  <a:srgbClr val="C00000"/>
                </a:solidFill>
                <a:latin typeface="Alegreya Sans Medium" panose="020B0604020202020204" charset="0"/>
                <a:ea typeface="Arial" panose="020B0604020202020204" pitchFamily="34" charset="0"/>
              </a:rPr>
              <a:t>Step 4: Result Analysis </a:t>
            </a:r>
            <a:endParaRPr lang="en-CA" sz="1800" dirty="0">
              <a:solidFill>
                <a:srgbClr val="C00000"/>
              </a:solidFill>
              <a:effectLst/>
              <a:latin typeface="Alegreya Sans Medium" panose="020B0604020202020204" charset="0"/>
              <a:ea typeface="Arial" panose="020B0604020202020204" pitchFamily="34" charset="0"/>
            </a:endParaRPr>
          </a:p>
          <a:p>
            <a:pPr marL="0" marR="0" lvl="0" indent="0" algn="r" rtl="0">
              <a:lnSpc>
                <a:spcPct val="120000"/>
              </a:lnSpc>
              <a:spcBef>
                <a:spcPts val="0"/>
              </a:spcBef>
              <a:spcAft>
                <a:spcPts val="0"/>
              </a:spcAft>
              <a:buClr>
                <a:srgbClr val="000000"/>
              </a:buClr>
              <a:buSzPts val="2000"/>
              <a:buFont typeface="Arial"/>
              <a:buNone/>
            </a:pPr>
            <a:endParaRPr sz="1400" b="0" i="0" u="none" strike="noStrike" cap="none" dirty="0">
              <a:solidFill>
                <a:srgbClr val="000000"/>
              </a:solidFill>
              <a:latin typeface="Alegreya Sans Medium" panose="020B0604020202020204" charset="0"/>
              <a:ea typeface="Alegreya Sans Medium"/>
              <a:cs typeface="Alegreya Sans Medium"/>
              <a:sym typeface="Alegreya Sans Medium"/>
            </a:endParaRP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421381" y="80904"/>
            <a:ext cx="16303290" cy="1310359"/>
          </a:xfrm>
          <a:prstGeom prst="rect">
            <a:avLst/>
          </a:prstGeom>
          <a:noFill/>
          <a:ln>
            <a:noFill/>
          </a:ln>
        </p:spPr>
        <p:txBody>
          <a:bodyPr spcFirstLastPara="1" wrap="square" lIns="0" tIns="0" rIns="0" bIns="0" anchor="t" anchorCtr="0">
            <a:spAutoFit/>
          </a:bodyPr>
          <a:lstStyle/>
          <a:p>
            <a:pPr>
              <a:lnSpc>
                <a:spcPct val="131000"/>
              </a:lnSpc>
              <a:buSzPts val="6500"/>
            </a:pPr>
            <a:r>
              <a:rPr lang="en-US" sz="6500" b="0" i="0" u="none" strike="noStrike" cap="none" dirty="0">
                <a:solidFill>
                  <a:srgbClr val="000000"/>
                </a:solidFill>
                <a:latin typeface="Merriweather"/>
                <a:ea typeface="Merriweather"/>
                <a:cs typeface="Merriweather"/>
                <a:sym typeface="Merriweather"/>
              </a:rPr>
              <a:t>4.	Modeling and </a:t>
            </a:r>
            <a:r>
              <a:rPr lang="en-US" altLang="zh-CN" sz="6500" b="0" i="0" u="none" strike="noStrike" cap="none" dirty="0">
                <a:solidFill>
                  <a:srgbClr val="000000"/>
                </a:solidFill>
                <a:latin typeface="Merriweather"/>
                <a:ea typeface="Merriweather"/>
                <a:cs typeface="Merriweather"/>
                <a:sym typeface="Merriweather"/>
              </a:rPr>
              <a:t>Pipeline</a:t>
            </a:r>
            <a:r>
              <a:rPr lang="en-US" sz="6500" b="0" i="0" u="none" strike="noStrike" cap="none" dirty="0">
                <a:solidFill>
                  <a:srgbClr val="000000"/>
                </a:solidFill>
                <a:latin typeface="Merriweather"/>
                <a:ea typeface="Merriweather"/>
                <a:cs typeface="Merriweather"/>
                <a:sym typeface="Merriweather"/>
              </a:rPr>
              <a:t>s </a:t>
            </a:r>
            <a:r>
              <a:rPr lang="en-US" sz="6500" dirty="0">
                <a:latin typeface="Merriweather"/>
                <a:ea typeface="Merriweather"/>
                <a:cs typeface="Merriweather"/>
                <a:sym typeface="Merriweather"/>
              </a:rPr>
              <a:t>C</a:t>
            </a:r>
            <a:r>
              <a:rPr lang="en-US" sz="6500" b="0" i="0" u="none" strike="noStrike" cap="none" dirty="0">
                <a:solidFill>
                  <a:srgbClr val="000000"/>
                </a:solidFill>
                <a:latin typeface="Merriweather"/>
                <a:ea typeface="Merriweather"/>
                <a:cs typeface="Merriweather"/>
                <a:sym typeface="Merriweather"/>
              </a:rPr>
              <a:t>reation</a:t>
            </a:r>
            <a:r>
              <a:rPr kumimoji="0" lang="en-US" sz="14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(1/11)</a:t>
            </a:r>
          </a:p>
        </p:txBody>
      </p:sp>
      <p:sp>
        <p:nvSpPr>
          <p:cNvPr id="5" name="Google Shape;516;p33">
            <a:extLst>
              <a:ext uri="{FF2B5EF4-FFF2-40B4-BE49-F238E27FC236}">
                <a16:creationId xmlns:a16="http://schemas.microsoft.com/office/drawing/2014/main" id="{010280D6-D04C-BE2F-43EB-75276FD7BB33}"/>
              </a:ext>
            </a:extLst>
          </p:cNvPr>
          <p:cNvSpPr txBox="1"/>
          <p:nvPr/>
        </p:nvSpPr>
        <p:spPr>
          <a:xfrm>
            <a:off x="6309360" y="1685109"/>
            <a:ext cx="5669280" cy="73152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0" tIns="0" rIns="0" bIns="0" anchor="t" anchorCtr="0">
            <a:spAutoFit/>
          </a:bodyPr>
          <a:lstStyle/>
          <a:p>
            <a:pPr algn="ctr">
              <a:lnSpc>
                <a:spcPct val="200000"/>
              </a:lnSpc>
            </a:pPr>
            <a:r>
              <a:rPr lang="en-GB" sz="1800" b="1" dirty="0">
                <a:latin typeface="Alegreya Sans Medium" panose="020B0604020202020204" charset="0"/>
              </a:rPr>
              <a:t>Pipeline 2:  Dataset without Using PCA</a:t>
            </a:r>
          </a:p>
          <a:p>
            <a:pPr marL="457200">
              <a:lnSpc>
                <a:spcPct val="200000"/>
              </a:lnSpc>
            </a:pPr>
            <a:r>
              <a:rPr lang="en-GB" sz="1800" dirty="0">
                <a:solidFill>
                  <a:srgbClr val="C00000"/>
                </a:solidFill>
                <a:latin typeface="Alegreya Sans Medium" panose="020B0604020202020204" charset="0"/>
                <a:ea typeface="Arial" panose="020B0604020202020204" pitchFamily="34" charset="0"/>
              </a:rPr>
              <a:t>S</a:t>
            </a:r>
            <a:r>
              <a:rPr lang="en-US" sz="1800" dirty="0" err="1">
                <a:solidFill>
                  <a:srgbClr val="C00000"/>
                </a:solidFill>
                <a:latin typeface="Alegreya Sans Medium" panose="020B0604020202020204" charset="0"/>
                <a:ea typeface="Arial" panose="020B0604020202020204" pitchFamily="34" charset="0"/>
              </a:rPr>
              <a:t>tep</a:t>
            </a:r>
            <a:r>
              <a:rPr lang="en-US" sz="1800" dirty="0">
                <a:solidFill>
                  <a:srgbClr val="C00000"/>
                </a:solidFill>
                <a:latin typeface="Alegreya Sans Medium" panose="020B0604020202020204" charset="0"/>
                <a:ea typeface="Arial" panose="020B0604020202020204" pitchFamily="34" charset="0"/>
              </a:rPr>
              <a:t> 1: Data Balancing </a:t>
            </a:r>
            <a:r>
              <a:rPr lang="en-US" sz="1600" dirty="0">
                <a:latin typeface="Alegreya Sans Medium" panose="020B0604020202020204" charset="0"/>
                <a:ea typeface="Arial" panose="020B0604020202020204" pitchFamily="34" charset="0"/>
              </a:rPr>
              <a:t>(Under sampling) </a:t>
            </a:r>
            <a:endParaRPr lang="en-US" dirty="0">
              <a:effectLst/>
              <a:latin typeface="Alegreya Sans Medium" panose="020B0604020202020204" charset="0"/>
              <a:ea typeface="Arial" panose="020B0604020202020204" pitchFamily="34" charset="0"/>
            </a:endParaRPr>
          </a:p>
          <a:p>
            <a:pPr marL="457200"/>
            <a:r>
              <a:rPr lang="en-US" sz="1800" dirty="0">
                <a:solidFill>
                  <a:srgbClr val="C00000"/>
                </a:solidFill>
                <a:effectLst/>
                <a:latin typeface="Alegreya Sans Medium" panose="020B0604020202020204" charset="0"/>
                <a:ea typeface="Arial" panose="020B0604020202020204" pitchFamily="34" charset="0"/>
              </a:rPr>
              <a:t>Step 2</a:t>
            </a:r>
            <a:r>
              <a:rPr lang="en-US" sz="1800" dirty="0">
                <a:solidFill>
                  <a:srgbClr val="C00000"/>
                </a:solidFill>
                <a:latin typeface="Alegreya Sans Medium" panose="020B0604020202020204" charset="0"/>
                <a:ea typeface="Arial" panose="020B0604020202020204" pitchFamily="34" charset="0"/>
              </a:rPr>
              <a:t>: Modeling and Evaluation</a:t>
            </a:r>
            <a:endParaRPr lang="en-GB" sz="1800" dirty="0">
              <a:solidFill>
                <a:srgbClr val="C00000"/>
              </a:solidFill>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1: </a:t>
            </a:r>
            <a:r>
              <a:rPr lang="en-GB" sz="1800" dirty="0">
                <a:solidFill>
                  <a:srgbClr val="C00000"/>
                </a:solidFill>
                <a:effectLst/>
                <a:latin typeface="Alegreya Sans Medium" panose="020B0604020202020204" charset="0"/>
                <a:ea typeface="Arial" panose="020B0604020202020204" pitchFamily="34" charset="0"/>
              </a:rPr>
              <a:t>Logistic Regression</a:t>
            </a: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2:</a:t>
            </a:r>
            <a:r>
              <a:rPr lang="en-GB" sz="1800" dirty="0">
                <a:solidFill>
                  <a:srgbClr val="C00000"/>
                </a:solidFill>
                <a:effectLst/>
                <a:latin typeface="Alegreya Sans Medium" panose="020B0604020202020204" charset="0"/>
                <a:ea typeface="Arial" panose="020B0604020202020204" pitchFamily="34" charset="0"/>
              </a:rPr>
              <a:t> KNN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3: </a:t>
            </a:r>
            <a:r>
              <a:rPr lang="en-GB" sz="1800" dirty="0">
                <a:solidFill>
                  <a:srgbClr val="C00000"/>
                </a:solidFill>
                <a:effectLst/>
                <a:latin typeface="Alegreya Sans Medium" panose="020B0604020202020204" charset="0"/>
                <a:ea typeface="Arial" panose="020B0604020202020204" pitchFamily="34" charset="0"/>
              </a:rPr>
              <a:t>Decision Tree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4: </a:t>
            </a:r>
            <a:r>
              <a:rPr lang="en-GB" sz="1800" dirty="0">
                <a:solidFill>
                  <a:srgbClr val="C00000"/>
                </a:solidFill>
                <a:effectLst/>
                <a:latin typeface="Alegreya Sans Medium" panose="020B0604020202020204" charset="0"/>
                <a:ea typeface="Arial" panose="020B0604020202020204" pitchFamily="34" charset="0"/>
              </a:rPr>
              <a:t>Decision Tree _BAGGING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 + Stratified </a:t>
            </a:r>
            <a:r>
              <a:rPr lang="en-GB" sz="1600" dirty="0" err="1">
                <a:effectLst/>
                <a:latin typeface="Alegreya Sans Medium" panose="020B0604020202020204" charset="0"/>
                <a:ea typeface="Arial" panose="020B0604020202020204" pitchFamily="34" charset="0"/>
              </a:rPr>
              <a:t>Kfold</a:t>
            </a:r>
            <a:r>
              <a:rPr lang="en-GB" sz="1600" dirty="0">
                <a:effectLst/>
                <a:latin typeface="Alegreya Sans Medium" panose="020B0604020202020204" charset="0"/>
                <a:ea typeface="Arial" panose="020B0604020202020204" pitchFamily="34" charset="0"/>
              </a:rPr>
              <a:t> +Ensemble Learning) </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5: </a:t>
            </a:r>
            <a:r>
              <a:rPr lang="en-GB" sz="1800" dirty="0">
                <a:solidFill>
                  <a:srgbClr val="C00000"/>
                </a:solidFill>
                <a:effectLst/>
                <a:latin typeface="Alegreya Sans Medium" panose="020B0604020202020204" charset="0"/>
                <a:ea typeface="Arial" panose="020B0604020202020204" pitchFamily="34" charset="0"/>
              </a:rPr>
              <a:t>Random Forest </a:t>
            </a:r>
            <a:r>
              <a:rPr lang="en-GB" sz="1600" dirty="0">
                <a:effectLst/>
                <a:latin typeface="Alegreya Sans Medium" panose="020B0604020202020204" charset="0"/>
                <a:ea typeface="Arial" panose="020B0604020202020204" pitchFamily="34" charset="0"/>
              </a:rPr>
              <a:t>(Stratified </a:t>
            </a:r>
            <a:r>
              <a:rPr lang="en-GB" sz="1600" dirty="0" err="1">
                <a:effectLst/>
                <a:latin typeface="Alegreya Sans Medium" panose="020B0604020202020204" charset="0"/>
                <a:ea typeface="Arial" panose="020B0604020202020204" pitchFamily="34" charset="0"/>
              </a:rPr>
              <a:t>Kfold</a:t>
            </a:r>
            <a:r>
              <a:rPr lang="en-GB" sz="1600" dirty="0">
                <a:effectLst/>
                <a:latin typeface="Alegreya Sans Medium" panose="020B0604020202020204" charset="0"/>
                <a:ea typeface="Arial" panose="020B0604020202020204" pitchFamily="34" charset="0"/>
              </a:rPr>
              <a:t> )</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6: </a:t>
            </a:r>
            <a:r>
              <a:rPr lang="en-GB" sz="1800" dirty="0" err="1">
                <a:solidFill>
                  <a:srgbClr val="C00000"/>
                </a:solidFill>
                <a:effectLst/>
                <a:latin typeface="Alegreya Sans Medium" panose="020B0604020202020204" charset="0"/>
                <a:ea typeface="Arial" panose="020B0604020202020204" pitchFamily="34" charset="0"/>
              </a:rPr>
              <a:t>XGBoost</a:t>
            </a:r>
            <a:r>
              <a:rPr lang="en-GB" sz="1800" dirty="0">
                <a:effectLst/>
                <a:latin typeface="Alegreya Sans Medium" panose="020B0604020202020204" charset="0"/>
                <a:ea typeface="Arial" panose="020B0604020202020204" pitchFamily="34" charset="0"/>
              </a:rPr>
              <a:t>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a:t>
            </a:r>
          </a:p>
          <a:p>
            <a:pPr marL="457200">
              <a:lnSpc>
                <a:spcPct val="200000"/>
              </a:lnSpc>
            </a:pPr>
            <a:r>
              <a:rPr lang="en-GB" sz="1800" dirty="0">
                <a:solidFill>
                  <a:srgbClr val="C00000"/>
                </a:solidFill>
                <a:latin typeface="Alegreya Sans Medium" panose="020B0604020202020204" charset="0"/>
                <a:ea typeface="Arial" panose="020B0604020202020204" pitchFamily="34" charset="0"/>
              </a:rPr>
              <a:t>Step 3: Result Analysis </a:t>
            </a:r>
          </a:p>
          <a:p>
            <a:pPr marL="457200">
              <a:lnSpc>
                <a:spcPct val="200000"/>
              </a:lnSpc>
            </a:pPr>
            <a:endParaRPr lang="en-GB" sz="1800" dirty="0">
              <a:solidFill>
                <a:srgbClr val="C00000"/>
              </a:solidFill>
              <a:effectLst/>
              <a:latin typeface="Alegreya Sans Medium" panose="020B0604020202020204" charset="0"/>
              <a:ea typeface="Arial" panose="020B0604020202020204" pitchFamily="34" charset="0"/>
            </a:endParaRPr>
          </a:p>
          <a:p>
            <a:pPr marL="457200">
              <a:lnSpc>
                <a:spcPct val="200000"/>
              </a:lnSpc>
            </a:pPr>
            <a:endParaRPr lang="en-CA" sz="1800" dirty="0">
              <a:solidFill>
                <a:srgbClr val="C00000"/>
              </a:solidFill>
              <a:effectLst/>
              <a:latin typeface="Alegreya Sans Medium" panose="020B0604020202020204" charset="0"/>
              <a:ea typeface="Arial" panose="020B0604020202020204" pitchFamily="34" charset="0"/>
            </a:endParaRPr>
          </a:p>
          <a:p>
            <a:pPr marL="0" marR="0" lvl="0" indent="0" algn="r" rtl="0">
              <a:lnSpc>
                <a:spcPct val="120000"/>
              </a:lnSpc>
              <a:spcBef>
                <a:spcPts val="0"/>
              </a:spcBef>
              <a:spcAft>
                <a:spcPts val="0"/>
              </a:spcAft>
              <a:buClr>
                <a:srgbClr val="000000"/>
              </a:buClr>
              <a:buSzPts val="2000"/>
              <a:buFont typeface="Arial"/>
              <a:buNone/>
            </a:pPr>
            <a:endParaRPr sz="1400" b="0" i="0" u="none" strike="noStrike" cap="none" dirty="0">
              <a:solidFill>
                <a:srgbClr val="000000"/>
              </a:solidFill>
              <a:latin typeface="Alegreya Sans Medium" panose="020B0604020202020204" charset="0"/>
              <a:ea typeface="Alegreya Sans Medium"/>
              <a:cs typeface="Alegreya Sans Medium"/>
              <a:sym typeface="Alegreya Sans Medium"/>
            </a:endParaRPr>
          </a:p>
        </p:txBody>
      </p:sp>
      <p:sp>
        <p:nvSpPr>
          <p:cNvPr id="6" name="Google Shape;516;p33">
            <a:extLst>
              <a:ext uri="{FF2B5EF4-FFF2-40B4-BE49-F238E27FC236}">
                <a16:creationId xmlns:a16="http://schemas.microsoft.com/office/drawing/2014/main" id="{BED3A2DC-BFA3-ACA1-58F1-BDB7855972BC}"/>
              </a:ext>
            </a:extLst>
          </p:cNvPr>
          <p:cNvSpPr txBox="1"/>
          <p:nvPr/>
        </p:nvSpPr>
        <p:spPr>
          <a:xfrm>
            <a:off x="12434470" y="1685109"/>
            <a:ext cx="5669280" cy="7337393"/>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0" tIns="0" rIns="0" bIns="0" anchor="t" anchorCtr="0">
            <a:spAutoFit/>
          </a:bodyPr>
          <a:lstStyle/>
          <a:p>
            <a:pPr algn="ctr">
              <a:lnSpc>
                <a:spcPct val="200000"/>
              </a:lnSpc>
            </a:pPr>
            <a:r>
              <a:rPr lang="en-GB" sz="1800" b="1" dirty="0">
                <a:latin typeface="Alegreya Sans Medium" panose="020B0604020202020204" charset="0"/>
              </a:rPr>
              <a:t>Pipeline 3:  </a:t>
            </a:r>
            <a:r>
              <a:rPr lang="en-US" sz="1800" b="1" dirty="0">
                <a:latin typeface="Alegreya Sans Medium" panose="020B0604020202020204" charset="0"/>
              </a:rPr>
              <a:t>Models with Feature Selection (Dataset with PCA)</a:t>
            </a:r>
            <a:endParaRPr lang="en-GB" sz="1800" dirty="0">
              <a:solidFill>
                <a:srgbClr val="C00000"/>
              </a:solidFill>
              <a:effectLst/>
              <a:latin typeface="Alegreya Sans Medium" panose="020B0604020202020204" charset="0"/>
              <a:ea typeface="Arial" panose="020B0604020202020204" pitchFamily="34" charset="0"/>
            </a:endParaRPr>
          </a:p>
          <a:p>
            <a:pPr marL="498475">
              <a:lnSpc>
                <a:spcPct val="200000"/>
              </a:lnSpc>
            </a:pPr>
            <a:r>
              <a:rPr lang="en-GB" sz="1800" dirty="0">
                <a:solidFill>
                  <a:srgbClr val="C00000"/>
                </a:solidFill>
                <a:effectLst/>
                <a:latin typeface="Alegreya Sans Medium" panose="020B0604020202020204" charset="0"/>
                <a:ea typeface="Arial" panose="020B0604020202020204" pitchFamily="34" charset="0"/>
              </a:rPr>
              <a:t>Step 1: Using PCA   </a:t>
            </a:r>
          </a:p>
          <a:p>
            <a:pPr marL="498475">
              <a:lnSpc>
                <a:spcPct val="200000"/>
              </a:lnSpc>
            </a:pPr>
            <a:r>
              <a:rPr lang="en-GB" sz="1800" dirty="0">
                <a:solidFill>
                  <a:srgbClr val="C00000"/>
                </a:solidFill>
                <a:latin typeface="Alegreya Sans Medium" panose="020B0604020202020204" charset="0"/>
                <a:ea typeface="Arial" panose="020B0604020202020204" pitchFamily="34" charset="0"/>
              </a:rPr>
              <a:t>S</a:t>
            </a:r>
            <a:r>
              <a:rPr lang="en-US" sz="1800" dirty="0" err="1">
                <a:solidFill>
                  <a:srgbClr val="C00000"/>
                </a:solidFill>
                <a:latin typeface="Alegreya Sans Medium" panose="020B0604020202020204" charset="0"/>
                <a:ea typeface="Arial" panose="020B0604020202020204" pitchFamily="34" charset="0"/>
              </a:rPr>
              <a:t>tep</a:t>
            </a:r>
            <a:r>
              <a:rPr lang="en-US" sz="1800" dirty="0">
                <a:solidFill>
                  <a:srgbClr val="C00000"/>
                </a:solidFill>
                <a:latin typeface="Alegreya Sans Medium" panose="020B0604020202020204" charset="0"/>
                <a:ea typeface="Arial" panose="020B0604020202020204" pitchFamily="34" charset="0"/>
              </a:rPr>
              <a:t> 2: Data Balancing </a:t>
            </a:r>
            <a:r>
              <a:rPr lang="en-US" sz="1600" dirty="0">
                <a:latin typeface="Alegreya Sans Medium" panose="020B0604020202020204" charset="0"/>
                <a:ea typeface="Arial" panose="020B0604020202020204" pitchFamily="34" charset="0"/>
              </a:rPr>
              <a:t>(Under sampling) </a:t>
            </a:r>
          </a:p>
          <a:p>
            <a:pPr marL="548640"/>
            <a:endParaRPr lang="en-US" dirty="0">
              <a:effectLst/>
              <a:latin typeface="Alegreya Sans Medium" panose="020B0604020202020204" charset="0"/>
              <a:ea typeface="Arial" panose="020B0604020202020204" pitchFamily="34" charset="0"/>
            </a:endParaRPr>
          </a:p>
          <a:p>
            <a:pPr marL="548640"/>
            <a:r>
              <a:rPr lang="en-US" sz="1800" dirty="0">
                <a:solidFill>
                  <a:srgbClr val="C00000"/>
                </a:solidFill>
                <a:effectLst/>
                <a:latin typeface="Alegreya Sans Medium" panose="020B0604020202020204" charset="0"/>
                <a:ea typeface="Arial" panose="020B0604020202020204" pitchFamily="34" charset="0"/>
              </a:rPr>
              <a:t>Step 3</a:t>
            </a:r>
            <a:r>
              <a:rPr lang="en-US" sz="1800" dirty="0">
                <a:solidFill>
                  <a:srgbClr val="C00000"/>
                </a:solidFill>
                <a:latin typeface="Alegreya Sans Medium" panose="020B0604020202020204" charset="0"/>
                <a:ea typeface="Arial" panose="020B0604020202020204" pitchFamily="34" charset="0"/>
              </a:rPr>
              <a:t>: Modeling and Evaluation</a:t>
            </a:r>
            <a:endParaRPr lang="en-GB" sz="1800" dirty="0">
              <a:solidFill>
                <a:srgbClr val="C00000"/>
              </a:solidFill>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1: </a:t>
            </a:r>
            <a:r>
              <a:rPr lang="en-GB" sz="1800" dirty="0">
                <a:solidFill>
                  <a:srgbClr val="C00000"/>
                </a:solidFill>
                <a:effectLst/>
                <a:latin typeface="Alegreya Sans Medium" panose="020B0604020202020204" charset="0"/>
                <a:ea typeface="Arial" panose="020B0604020202020204" pitchFamily="34" charset="0"/>
              </a:rPr>
              <a:t>Logistic Regression</a:t>
            </a: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2:</a:t>
            </a:r>
            <a:r>
              <a:rPr lang="en-GB" sz="1800" dirty="0">
                <a:solidFill>
                  <a:srgbClr val="C00000"/>
                </a:solidFill>
                <a:effectLst/>
                <a:latin typeface="Alegreya Sans Medium" panose="020B0604020202020204" charset="0"/>
                <a:ea typeface="Arial" panose="020B0604020202020204" pitchFamily="34" charset="0"/>
              </a:rPr>
              <a:t> KNN  </a:t>
            </a:r>
            <a:r>
              <a:rPr lang="en-GB" sz="1600" dirty="0">
                <a:effectLst/>
                <a:latin typeface="Alegreya Sans Medium" panose="020B0604020202020204" charset="0"/>
                <a:ea typeface="Arial" panose="020B0604020202020204" pitchFamily="34" charset="0"/>
              </a:rPr>
              <a:t>(</a:t>
            </a:r>
            <a:r>
              <a:rPr lang="en-GB" sz="1600" dirty="0">
                <a:latin typeface="Alegreya Sans Medium" panose="020B0604020202020204" charset="0"/>
                <a:ea typeface="Arial" panose="020B0604020202020204" pitchFamily="34" charset="0"/>
              </a:rPr>
              <a:t>H</a:t>
            </a:r>
            <a:r>
              <a:rPr lang="en-GB" sz="1600" dirty="0">
                <a:effectLst/>
                <a:latin typeface="Alegreya Sans Medium" panose="020B0604020202020204" charset="0"/>
                <a:ea typeface="Arial" panose="020B0604020202020204" pitchFamily="34" charset="0"/>
              </a:rPr>
              <a:t>yperparameter Tuning + Feature Selection)</a:t>
            </a:r>
            <a:endParaRPr lang="en-CA" sz="1600" dirty="0">
              <a:effectLst/>
              <a:latin typeface="Alegreya Sans Medium" panose="020B0604020202020204" charset="0"/>
              <a:ea typeface="Arial" panose="020B0604020202020204" pitchFamily="34" charset="0"/>
            </a:endParaRP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3: </a:t>
            </a:r>
            <a:r>
              <a:rPr lang="en-GB" sz="1800" dirty="0">
                <a:solidFill>
                  <a:srgbClr val="C00000"/>
                </a:solidFill>
                <a:effectLst/>
                <a:latin typeface="Alegreya Sans Medium" panose="020B0604020202020204" charset="0"/>
                <a:ea typeface="Arial" panose="020B0604020202020204" pitchFamily="34" charset="0"/>
              </a:rPr>
              <a:t>Decision Tree </a:t>
            </a:r>
            <a:r>
              <a:rPr lang="en-GB" sz="1800" dirty="0">
                <a:effectLst/>
                <a:latin typeface="Alegreya Sans Medium" panose="020B0604020202020204" charset="0"/>
                <a:ea typeface="Arial" panose="020B0604020202020204" pitchFamily="34" charset="0"/>
              </a:rPr>
              <a:t>(</a:t>
            </a:r>
            <a:r>
              <a:rPr lang="en-GB" sz="1800" dirty="0">
                <a:latin typeface="Alegreya Sans Medium" panose="020B0604020202020204" charset="0"/>
                <a:ea typeface="Arial" panose="020B0604020202020204" pitchFamily="34" charset="0"/>
              </a:rPr>
              <a:t>H</a:t>
            </a:r>
            <a:r>
              <a:rPr lang="en-GB" sz="1800" dirty="0">
                <a:effectLst/>
                <a:latin typeface="Alegreya Sans Medium" panose="020B0604020202020204" charset="0"/>
                <a:ea typeface="Arial" panose="020B0604020202020204" pitchFamily="34" charset="0"/>
              </a:rPr>
              <a:t>yperparameter Tuning + Feature Selection) </a:t>
            </a:r>
          </a:p>
          <a:p>
            <a:pPr marL="784225" indent="-285750">
              <a:lnSpc>
                <a:spcPct val="200000"/>
              </a:lnSpc>
              <a:buFont typeface="Wingdings" panose="05000000000000000000" pitchFamily="2" charset="2"/>
              <a:buChar char="q"/>
            </a:pPr>
            <a:r>
              <a:rPr lang="en-GB" sz="1800" dirty="0">
                <a:effectLst/>
                <a:latin typeface="Alegreya Sans Medium" panose="020B0604020202020204" charset="0"/>
                <a:ea typeface="Arial" panose="020B0604020202020204" pitchFamily="34" charset="0"/>
              </a:rPr>
              <a:t>Model </a:t>
            </a:r>
            <a:r>
              <a:rPr lang="en-GB" sz="1800" dirty="0">
                <a:latin typeface="Alegreya Sans Medium" panose="020B0604020202020204" charset="0"/>
                <a:ea typeface="Arial" panose="020B0604020202020204" pitchFamily="34" charset="0"/>
              </a:rPr>
              <a:t>4</a:t>
            </a:r>
            <a:r>
              <a:rPr lang="en-GB" sz="1800" dirty="0">
                <a:effectLst/>
                <a:latin typeface="Alegreya Sans Medium" panose="020B0604020202020204" charset="0"/>
                <a:ea typeface="Arial" panose="020B0604020202020204" pitchFamily="34" charset="0"/>
              </a:rPr>
              <a:t>: </a:t>
            </a:r>
            <a:r>
              <a:rPr lang="en-GB" sz="1800" dirty="0">
                <a:solidFill>
                  <a:srgbClr val="C00000"/>
                </a:solidFill>
                <a:effectLst/>
                <a:latin typeface="Alegreya Sans Medium" panose="020B0604020202020204" charset="0"/>
                <a:ea typeface="Arial" panose="020B0604020202020204" pitchFamily="34" charset="0"/>
              </a:rPr>
              <a:t>Random </a:t>
            </a:r>
            <a:r>
              <a:rPr lang="en-GB" sz="1800" dirty="0">
                <a:effectLst/>
                <a:latin typeface="Alegreya Sans Medium" panose="020B0604020202020204" charset="0"/>
                <a:ea typeface="Arial" panose="020B0604020202020204" pitchFamily="34" charset="0"/>
              </a:rPr>
              <a:t>(</a:t>
            </a:r>
            <a:r>
              <a:rPr lang="en-GB" sz="1800" dirty="0">
                <a:latin typeface="Alegreya Sans Medium" panose="020B0604020202020204" charset="0"/>
                <a:ea typeface="Arial" panose="020B0604020202020204" pitchFamily="34" charset="0"/>
              </a:rPr>
              <a:t>H</a:t>
            </a:r>
            <a:r>
              <a:rPr lang="en-GB" sz="1800" dirty="0">
                <a:effectLst/>
                <a:latin typeface="Alegreya Sans Medium" panose="020B0604020202020204" charset="0"/>
                <a:ea typeface="Arial" panose="020B0604020202020204" pitchFamily="34" charset="0"/>
              </a:rPr>
              <a:t>yperparameter Tuning + Feature Selection) </a:t>
            </a:r>
          </a:p>
          <a:p>
            <a:pPr marL="498475">
              <a:lnSpc>
                <a:spcPct val="200000"/>
              </a:lnSpc>
            </a:pPr>
            <a:r>
              <a:rPr lang="en-GB" sz="1800" dirty="0">
                <a:solidFill>
                  <a:srgbClr val="C00000"/>
                </a:solidFill>
                <a:latin typeface="Alegreya Sans Medium" panose="020B0604020202020204" charset="0"/>
                <a:ea typeface="Arial" panose="020B0604020202020204" pitchFamily="34" charset="0"/>
              </a:rPr>
              <a:t>Step 4: Result Analysis </a:t>
            </a:r>
          </a:p>
          <a:p>
            <a:pPr marL="498475">
              <a:lnSpc>
                <a:spcPct val="200000"/>
              </a:lnSpc>
            </a:pPr>
            <a:endParaRPr lang="en-CA" sz="1800" dirty="0">
              <a:solidFill>
                <a:srgbClr val="C00000"/>
              </a:solidFill>
              <a:effectLst/>
              <a:latin typeface="Alegreya Sans Medium" panose="020B0604020202020204" charset="0"/>
              <a:ea typeface="Arial" panose="020B0604020202020204" pitchFamily="34" charset="0"/>
            </a:endParaRPr>
          </a:p>
          <a:p>
            <a:pPr marL="0" marR="0" lvl="0" indent="0" algn="r" rtl="0">
              <a:lnSpc>
                <a:spcPct val="120000"/>
              </a:lnSpc>
              <a:spcBef>
                <a:spcPts val="0"/>
              </a:spcBef>
              <a:spcAft>
                <a:spcPts val="0"/>
              </a:spcAft>
              <a:buClr>
                <a:srgbClr val="000000"/>
              </a:buClr>
              <a:buSzPts val="2000"/>
              <a:buFont typeface="Arial"/>
              <a:buNone/>
            </a:pPr>
            <a:endParaRPr sz="1400" b="0" i="0" u="none" strike="noStrike" cap="none" dirty="0">
              <a:solidFill>
                <a:srgbClr val="000000"/>
              </a:solidFill>
              <a:latin typeface="Alegreya Sans Medium" panose="020B0604020202020204" charset="0"/>
              <a:ea typeface="Alegreya Sans Medium"/>
              <a:cs typeface="Alegreya Sans Medium"/>
              <a:sym typeface="Alegreya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3B0B892-8CAF-0590-523E-F497A8387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19EE0676-20F8-D44C-A0D8-43310B449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8944177" cy="10287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Google Shape;516;p33">
            <a:extLst>
              <a:ext uri="{FF2B5EF4-FFF2-40B4-BE49-F238E27FC236}">
                <a16:creationId xmlns:a16="http://schemas.microsoft.com/office/drawing/2014/main" id="{59CBDAAA-5A97-F044-6373-C37119F76088}"/>
              </a:ext>
            </a:extLst>
          </p:cNvPr>
          <p:cNvSpPr txBox="1"/>
          <p:nvPr/>
        </p:nvSpPr>
        <p:spPr>
          <a:xfrm>
            <a:off x="-212257" y="1965817"/>
            <a:ext cx="9992667" cy="8743869"/>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07000"/>
              </a:lnSpc>
              <a:spcBef>
                <a:spcPts val="0"/>
              </a:spcBef>
              <a:spcAft>
                <a:spcPts val="0"/>
              </a:spcAft>
              <a:buClr>
                <a:srgbClr val="000000"/>
              </a:buClr>
              <a:buSzTx/>
              <a:tabLst/>
              <a:defRPr/>
            </a:pPr>
            <a:endParaRPr kumimoji="0" lang="en-GB" sz="1800" b="1" i="0" u="none" strike="noStrike" kern="0" cap="none" spc="0" normalizeH="0" baseline="0" noProof="0" dirty="0">
              <a:ln>
                <a:noFill/>
              </a:ln>
              <a:effectLst/>
              <a:uLnTx/>
              <a:uFillTx/>
              <a:latin typeface="Alegreya Sans Medium" panose="020B0604020202020204" charset="0"/>
              <a:ea typeface="Arial" panose="020B0604020202020204" pitchFamily="34" charset="0"/>
              <a:cs typeface="Arial"/>
              <a:sym typeface="Arial"/>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400" dirty="0">
                <a:solidFill>
                  <a:schemeClr val="bg1"/>
                </a:solidFill>
                <a:latin typeface="Alegreya Sans Medium" panose="020B0604020202020204" charset="0"/>
                <a:ea typeface="Arial" panose="020B0604020202020204" pitchFamily="34" charset="0"/>
              </a:rPr>
              <a:t>         1)  </a:t>
            </a:r>
            <a:r>
              <a:rPr lang="en-GB" sz="2400" dirty="0">
                <a:solidFill>
                  <a:schemeClr val="bg1"/>
                </a:solidFill>
                <a:latin typeface="Alegreya Sans Medium" panose="020B0604020202020204" charset="0"/>
              </a:rPr>
              <a:t>Pipeline 1 - Dimensionality Reduction by PCA:</a:t>
            </a:r>
          </a:p>
          <a:p>
            <a:pPr marL="1298575" indent="-342900">
              <a:lnSpc>
                <a:spcPct val="150000"/>
              </a:lnSpc>
              <a:buFont typeface="+mj-lt"/>
              <a:buAutoNum type="alphaLcParenR"/>
            </a:pPr>
            <a:r>
              <a:rPr lang="en-GB" sz="2400" dirty="0">
                <a:latin typeface="Alegreya Sans Medium" panose="020B0604020202020204" charset="0"/>
              </a:rPr>
              <a:t>To </a:t>
            </a:r>
            <a:r>
              <a:rPr lang="en-GB" sz="2400" b="1" dirty="0">
                <a:solidFill>
                  <a:srgbClr val="C00000"/>
                </a:solidFill>
                <a:latin typeface="Alegreya Sans Medium" panose="020B0604020202020204" charset="0"/>
              </a:rPr>
              <a:t>simplify the complexity </a:t>
            </a:r>
            <a:r>
              <a:rPr lang="en-GB" sz="2400" dirty="0">
                <a:solidFill>
                  <a:schemeClr val="tx1"/>
                </a:solidFill>
                <a:latin typeface="Alegreya Sans Medium" panose="020B0604020202020204" charset="0"/>
              </a:rPr>
              <a:t>of the data while retaining the maximum amount of variability and </a:t>
            </a:r>
            <a:r>
              <a:rPr lang="en-GB" sz="2400" b="1" dirty="0">
                <a:solidFill>
                  <a:srgbClr val="C00000"/>
                </a:solidFill>
                <a:latin typeface="Alegreya Sans Medium" panose="020B0604020202020204" charset="0"/>
              </a:rPr>
              <a:t>reduce overfitting</a:t>
            </a:r>
          </a:p>
          <a:p>
            <a:pPr marL="1298575" indent="-342900">
              <a:lnSpc>
                <a:spcPct val="150000"/>
              </a:lnSpc>
              <a:buFont typeface="+mj-lt"/>
              <a:buAutoNum type="alphaLcParenR"/>
            </a:pPr>
            <a:r>
              <a:rPr lang="en-GB" sz="2400" dirty="0">
                <a:latin typeface="Alegreya Sans Medium" panose="020B0604020202020204" charset="0"/>
              </a:rPr>
              <a:t>Determined the number of components (</a:t>
            </a:r>
            <a:r>
              <a:rPr lang="en-GB" sz="2400" b="1" dirty="0">
                <a:solidFill>
                  <a:srgbClr val="C00000"/>
                </a:solidFill>
                <a:latin typeface="Alegreya Sans Medium" panose="020B0604020202020204" charset="0"/>
              </a:rPr>
              <a:t>28</a:t>
            </a:r>
            <a:r>
              <a:rPr lang="en-GB" sz="2400" dirty="0">
                <a:latin typeface="Alegreya Sans Medium" panose="020B0604020202020204" charset="0"/>
              </a:rPr>
              <a:t>) by setting the variance of </a:t>
            </a:r>
            <a:r>
              <a:rPr lang="en-GB" sz="2400" b="1" dirty="0">
                <a:solidFill>
                  <a:srgbClr val="C00000"/>
                </a:solidFill>
                <a:latin typeface="Alegreya Sans Medium" panose="020B0604020202020204" charset="0"/>
              </a:rPr>
              <a:t>95%+</a:t>
            </a:r>
          </a:p>
          <a:p>
            <a:pPr marL="1298575" indent="-342900">
              <a:lnSpc>
                <a:spcPct val="150000"/>
              </a:lnSpc>
              <a:buFont typeface="+mj-lt"/>
              <a:buAutoNum type="alphaLcParenR"/>
            </a:pPr>
            <a:r>
              <a:rPr lang="en-GB" sz="2400" dirty="0">
                <a:latin typeface="Alegreya Sans Medium" panose="020B0604020202020204" charset="0"/>
              </a:rPr>
              <a:t>Applied PCA with the number of components, then transferred to </a:t>
            </a:r>
            <a:r>
              <a:rPr lang="en-GB" sz="2400" dirty="0" err="1">
                <a:latin typeface="Alegreya Sans Medium" panose="020B0604020202020204" charset="0"/>
              </a:rPr>
              <a:t>dataframe</a:t>
            </a:r>
            <a:r>
              <a:rPr lang="en-GB" sz="2400" dirty="0">
                <a:latin typeface="Alegreya Sans Medium" panose="020B0604020202020204" charset="0"/>
              </a:rPr>
              <a:t>. </a:t>
            </a:r>
          </a:p>
          <a:p>
            <a:pPr marL="1298575" indent="-342900">
              <a:lnSpc>
                <a:spcPct val="150000"/>
              </a:lnSpc>
              <a:buFont typeface="+mj-lt"/>
              <a:buAutoNum type="alphaLcParenR"/>
            </a:pPr>
            <a:r>
              <a:rPr lang="en-US" sz="2400" dirty="0">
                <a:latin typeface="Alegreya Sans Medium" panose="020B0604020202020204" charset="0"/>
              </a:rPr>
              <a:t>Oversampling the minority class cause the </a:t>
            </a:r>
            <a:r>
              <a:rPr lang="en-US" sz="2400" dirty="0" err="1">
                <a:latin typeface="Alegreya Sans Medium" panose="020B0604020202020204" charset="0"/>
              </a:rPr>
              <a:t>GridSearch</a:t>
            </a:r>
            <a:r>
              <a:rPr lang="en-US" sz="2400" dirty="0">
                <a:latin typeface="Alegreya Sans Medium" panose="020B0604020202020204" charset="0"/>
              </a:rPr>
              <a:t> model executing </a:t>
            </a:r>
            <a:r>
              <a:rPr lang="en-US" sz="2400" dirty="0" err="1">
                <a:latin typeface="Alegreya Sans Medium" panose="020B0604020202020204" charset="0"/>
              </a:rPr>
              <a:t>freezed</a:t>
            </a:r>
            <a:r>
              <a:rPr lang="en-US" sz="2400" dirty="0">
                <a:latin typeface="Alegreya Sans Medium" panose="020B0604020202020204" charset="0"/>
              </a:rPr>
              <a:t>, so </a:t>
            </a:r>
            <a:r>
              <a:rPr lang="en-US" sz="2400" b="1" dirty="0">
                <a:solidFill>
                  <a:srgbClr val="C00000"/>
                </a:solidFill>
                <a:latin typeface="Alegreya Sans Medium" panose="020B0604020202020204" charset="0"/>
              </a:rPr>
              <a:t>under-sampling</a:t>
            </a:r>
            <a:r>
              <a:rPr lang="en-US" sz="2400" dirty="0">
                <a:latin typeface="Alegreya Sans Medium" panose="020B0604020202020204" charset="0"/>
              </a:rPr>
              <a:t> the majority class is chosen for balance the class.</a:t>
            </a:r>
          </a:p>
          <a:p>
            <a:pPr marL="1298575" indent="-342900">
              <a:lnSpc>
                <a:spcPct val="150000"/>
              </a:lnSpc>
              <a:buFont typeface="+mj-lt"/>
              <a:buAutoNum type="alphaLcParenR"/>
            </a:pPr>
            <a:r>
              <a:rPr lang="en-GB" sz="2400" b="1" dirty="0">
                <a:solidFill>
                  <a:srgbClr val="C00000"/>
                </a:solidFill>
                <a:latin typeface="Alegreya Sans Medium" panose="020B0604020202020204" charset="0"/>
              </a:rPr>
              <a:t>Created 6 models with PCA. </a:t>
            </a:r>
          </a:p>
          <a:p>
            <a:pPr marL="1298575" indent="-342900">
              <a:lnSpc>
                <a:spcPct val="150000"/>
              </a:lnSpc>
              <a:buFont typeface="+mj-lt"/>
              <a:buAutoNum type="alphaLcParenR"/>
            </a:pPr>
            <a:r>
              <a:rPr lang="en-GB" sz="2400" dirty="0">
                <a:latin typeface="Alegreya Sans Medium" panose="020B0604020202020204" charset="0"/>
              </a:rPr>
              <a:t>Model 1 is Logistic Regression; Model 2 is KNN (u</a:t>
            </a:r>
            <a:r>
              <a:rPr lang="en-US" sz="2400" dirty="0">
                <a:latin typeface="Alegreya Sans Medium" panose="020B0604020202020204" charset="0"/>
              </a:rPr>
              <a:t>se </a:t>
            </a:r>
            <a:r>
              <a:rPr lang="en-US" sz="2400" dirty="0" err="1">
                <a:latin typeface="Alegreya Sans Medium" panose="020B0604020202020204" charset="0"/>
              </a:rPr>
              <a:t>Optuna</a:t>
            </a:r>
            <a:r>
              <a:rPr lang="en-US" sz="2400" dirty="0">
                <a:latin typeface="Alegreya Sans Medium" panose="020B0604020202020204" charset="0"/>
              </a:rPr>
              <a:t> library to perform hyperparameter tuning)</a:t>
            </a:r>
            <a:r>
              <a:rPr lang="en-GB" sz="2400" dirty="0">
                <a:latin typeface="Alegreya Sans Medium" panose="020B0604020202020204" charset="0"/>
              </a:rPr>
              <a:t>; Model 3 is Decision Tree; Model 4 is Decision Tree + </a:t>
            </a:r>
            <a:r>
              <a:rPr lang="en-GB" sz="2400" dirty="0" err="1">
                <a:latin typeface="Alegreya Sans Medium" panose="020B0604020202020204" charset="0"/>
              </a:rPr>
              <a:t>Kfold</a:t>
            </a:r>
            <a:r>
              <a:rPr lang="en-GB" sz="2400" dirty="0">
                <a:latin typeface="Alegreya Sans Medium" panose="020B0604020202020204" charset="0"/>
              </a:rPr>
              <a:t> + Bagging; Model 5 is Random Forest; Model 6 is </a:t>
            </a:r>
            <a:r>
              <a:rPr lang="en-GB" sz="2400" dirty="0" err="1">
                <a:latin typeface="Alegreya Sans Medium" panose="020B0604020202020204" charset="0"/>
              </a:rPr>
              <a:t>XGBoost</a:t>
            </a:r>
            <a:r>
              <a:rPr lang="en-GB" sz="2400" dirty="0">
                <a:latin typeface="Alegreya Sans Medium" panose="020B0604020202020204" charset="0"/>
              </a:rPr>
              <a:t>.</a:t>
            </a:r>
          </a:p>
        </p:txBody>
      </p:sp>
      <p:pic>
        <p:nvPicPr>
          <p:cNvPr id="8" name="Picture 7">
            <a:extLst>
              <a:ext uri="{FF2B5EF4-FFF2-40B4-BE49-F238E27FC236}">
                <a16:creationId xmlns:a16="http://schemas.microsoft.com/office/drawing/2014/main" id="{EE4BE7A5-CB6B-6641-87B8-83B3152D2AA0}"/>
              </a:ext>
            </a:extLst>
          </p:cNvPr>
          <p:cNvPicPr>
            <a:picLocks noChangeAspect="1"/>
          </p:cNvPicPr>
          <p:nvPr/>
        </p:nvPicPr>
        <p:blipFill>
          <a:blip r:embed="rId3"/>
          <a:stretch>
            <a:fillRect/>
          </a:stretch>
        </p:blipFill>
        <p:spPr>
          <a:xfrm>
            <a:off x="9780410" y="-159761"/>
            <a:ext cx="8373765" cy="3649566"/>
          </a:xfrm>
          <a:prstGeom prst="rect">
            <a:avLst/>
          </a:prstGeom>
        </p:spPr>
      </p:pic>
      <p:pic>
        <p:nvPicPr>
          <p:cNvPr id="9" name="Picture 8">
            <a:extLst>
              <a:ext uri="{FF2B5EF4-FFF2-40B4-BE49-F238E27FC236}">
                <a16:creationId xmlns:a16="http://schemas.microsoft.com/office/drawing/2014/main" id="{47EA5336-BF49-EF9B-25A3-F021240283EF}"/>
              </a:ext>
            </a:extLst>
          </p:cNvPr>
          <p:cNvPicPr>
            <a:picLocks noChangeAspect="1"/>
          </p:cNvPicPr>
          <p:nvPr/>
        </p:nvPicPr>
        <p:blipFill>
          <a:blip r:embed="rId4"/>
          <a:stretch>
            <a:fillRect/>
          </a:stretch>
        </p:blipFill>
        <p:spPr>
          <a:xfrm>
            <a:off x="9780410" y="3371786"/>
            <a:ext cx="8207757" cy="4747710"/>
          </a:xfrm>
          <a:prstGeom prst="rect">
            <a:avLst/>
          </a:prstGeom>
        </p:spPr>
      </p:pic>
      <p:pic>
        <p:nvPicPr>
          <p:cNvPr id="10" name="Picture 9">
            <a:extLst>
              <a:ext uri="{FF2B5EF4-FFF2-40B4-BE49-F238E27FC236}">
                <a16:creationId xmlns:a16="http://schemas.microsoft.com/office/drawing/2014/main" id="{DBB93050-1D35-00AE-822C-01EBC58D75E0}"/>
              </a:ext>
            </a:extLst>
          </p:cNvPr>
          <p:cNvPicPr>
            <a:picLocks noChangeAspect="1"/>
          </p:cNvPicPr>
          <p:nvPr/>
        </p:nvPicPr>
        <p:blipFill>
          <a:blip r:embed="rId5"/>
          <a:stretch>
            <a:fillRect/>
          </a:stretch>
        </p:blipFill>
        <p:spPr>
          <a:xfrm>
            <a:off x="9777573" y="8407392"/>
            <a:ext cx="8674211" cy="1591712"/>
          </a:xfrm>
          <a:prstGeom prst="rect">
            <a:avLst/>
          </a:prstGeom>
        </p:spPr>
      </p:pic>
      <p:sp>
        <p:nvSpPr>
          <p:cNvPr id="11" name="Arrow: Down 10">
            <a:extLst>
              <a:ext uri="{FF2B5EF4-FFF2-40B4-BE49-F238E27FC236}">
                <a16:creationId xmlns:a16="http://schemas.microsoft.com/office/drawing/2014/main" id="{376F6C4E-C2E5-3F96-AB6D-29E187303959}"/>
              </a:ext>
            </a:extLst>
          </p:cNvPr>
          <p:cNvSpPr/>
          <p:nvPr/>
        </p:nvSpPr>
        <p:spPr>
          <a:xfrm>
            <a:off x="14114679" y="2447594"/>
            <a:ext cx="507332" cy="8504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Google Shape;517;p33">
            <a:extLst>
              <a:ext uri="{FF2B5EF4-FFF2-40B4-BE49-F238E27FC236}">
                <a16:creationId xmlns:a16="http://schemas.microsoft.com/office/drawing/2014/main" id="{50E720BB-D7DB-39D4-4514-825CDB89FA2F}"/>
              </a:ext>
            </a:extLst>
          </p:cNvPr>
          <p:cNvSpPr txBox="1"/>
          <p:nvPr/>
        </p:nvSpPr>
        <p:spPr>
          <a:xfrm>
            <a:off x="67294" y="0"/>
            <a:ext cx="9710279" cy="2644432"/>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buSzPts val="6500"/>
              <a:defRPr/>
            </a:pPr>
            <a:r>
              <a:rPr lang="en-US" sz="6500" dirty="0">
                <a:latin typeface="Merriweather"/>
                <a:sym typeface="Merriweather"/>
              </a:rPr>
              <a:t>4.	Modeling and </a:t>
            </a:r>
            <a:r>
              <a:rPr lang="en-US" altLang="zh-CN" sz="6500" dirty="0">
                <a:latin typeface="Merriweather"/>
                <a:sym typeface="Merriweather"/>
              </a:rPr>
              <a:t>Pipeline</a:t>
            </a:r>
            <a:r>
              <a:rPr lang="en-US" sz="6500" dirty="0">
                <a:latin typeface="Merriweather"/>
                <a:sym typeface="Merriweather"/>
              </a:rPr>
              <a:t>s Creation </a:t>
            </a:r>
            <a:r>
              <a:rPr kumimoji="0" lang="en-US" sz="66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(2/11)</a:t>
            </a:r>
          </a:p>
        </p:txBody>
      </p:sp>
    </p:spTree>
    <p:extLst>
      <p:ext uri="{BB962C8B-B14F-4D97-AF65-F5344CB8AC3E}">
        <p14:creationId xmlns:p14="http://schemas.microsoft.com/office/powerpoint/2010/main" val="3166661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183709" y="1246784"/>
            <a:ext cx="16378193" cy="1529778"/>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buSzTx/>
              <a:buFont typeface="Symbol" panose="05050102010706020507" pitchFamily="18" charset="2"/>
              <a:buChar char=""/>
              <a:tabLst/>
              <a:defRPr/>
            </a:pPr>
            <a:r>
              <a:rPr lang="en-GB" sz="3200" b="1" dirty="0">
                <a:latin typeface="Alegreya Sans Medium" panose="020B0604020202020204" charset="0"/>
              </a:rPr>
              <a:t>Pipelines creation </a:t>
            </a:r>
            <a:r>
              <a:rPr lang="en-US" sz="3200" b="1" dirty="0">
                <a:latin typeface="Alegreya Sans Medium" panose="020B0604020202020204" charset="0"/>
              </a:rPr>
              <a:t>and rationale behind it </a:t>
            </a:r>
          </a:p>
          <a:p>
            <a:pPr marL="514350" marR="0" lvl="0" indent="-514350" algn="l" defTabSz="914400" rtl="0" eaLnBrk="1" fontAlgn="auto" latinLnBrk="0" hangingPunct="1">
              <a:lnSpc>
                <a:spcPct val="107000"/>
              </a:lnSpc>
              <a:spcBef>
                <a:spcPts val="0"/>
              </a:spcBef>
              <a:spcAft>
                <a:spcPts val="0"/>
              </a:spcAft>
              <a:buClr>
                <a:srgbClr val="000000"/>
              </a:buClr>
              <a:buSzTx/>
              <a:buAutoNum type="arabicParenR"/>
              <a:tabLst/>
              <a:defRPr/>
            </a:pPr>
            <a:r>
              <a:rPr lang="en-GB" sz="2800" dirty="0">
                <a:latin typeface="Alegreya Sans Medium" panose="020B0604020202020204" charset="0"/>
              </a:rPr>
              <a:t>Pipeline 1 - Dimensionally Reduction by PCA:</a:t>
            </a:r>
            <a:r>
              <a:rPr lang="en-CA" sz="2800" dirty="0">
                <a:latin typeface="Alegreya Sans Medium" panose="020B0604020202020204" charset="0"/>
              </a:rPr>
              <a:t> </a:t>
            </a:r>
            <a:endParaRPr lang="en-CA" sz="800" dirty="0">
              <a:latin typeface="Alegreya Sans Medium" panose="020B0604020202020204" charset="0"/>
            </a:endParaRPr>
          </a:p>
          <a:p>
            <a:pPr marL="514350" marR="0" lvl="0" indent="-514350" algn="l" defTabSz="914400" rtl="0" eaLnBrk="1" fontAlgn="auto" latinLnBrk="0" hangingPunct="1">
              <a:lnSpc>
                <a:spcPct val="107000"/>
              </a:lnSpc>
              <a:spcBef>
                <a:spcPts val="0"/>
              </a:spcBef>
              <a:spcAft>
                <a:spcPts val="0"/>
              </a:spcAft>
              <a:buClr>
                <a:srgbClr val="000000"/>
              </a:buClr>
              <a:buSzTx/>
              <a:buAutoNum type="arabicParenR"/>
              <a:tabLst/>
              <a:defRPr/>
            </a:pPr>
            <a:endParaRPr lang="en-CA" sz="700"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Model 1: Logistic Regression</a:t>
            </a:r>
            <a:r>
              <a:rPr lang="en-GB" sz="1800" dirty="0">
                <a:latin typeface="Alegreya Sans Medium" panose="020B0604020202020204" charset="0"/>
              </a:rPr>
              <a:t>			</a:t>
            </a:r>
            <a:r>
              <a:rPr lang="en-GB" sz="2800" dirty="0">
                <a:latin typeface="Alegreya Sans Medium" panose="020B0604020202020204" charset="0"/>
              </a:rPr>
              <a:t>Model 2: KNN					Model 3: Decision Tree</a:t>
            </a:r>
          </a:p>
        </p:txBody>
      </p:sp>
      <p:pic>
        <p:nvPicPr>
          <p:cNvPr id="4" name="Picture 3">
            <a:extLst>
              <a:ext uri="{FF2B5EF4-FFF2-40B4-BE49-F238E27FC236}">
                <a16:creationId xmlns:a16="http://schemas.microsoft.com/office/drawing/2014/main" id="{ACD7D622-1077-9132-1342-41FA14EC4855}"/>
              </a:ext>
            </a:extLst>
          </p:cNvPr>
          <p:cNvPicPr>
            <a:picLocks noChangeAspect="1"/>
          </p:cNvPicPr>
          <p:nvPr/>
        </p:nvPicPr>
        <p:blipFill>
          <a:blip r:embed="rId3"/>
          <a:stretch>
            <a:fillRect/>
          </a:stretch>
        </p:blipFill>
        <p:spPr>
          <a:xfrm>
            <a:off x="614901" y="8135016"/>
            <a:ext cx="5010150" cy="2028825"/>
          </a:xfrm>
          <a:prstGeom prst="rect">
            <a:avLst/>
          </a:prstGeom>
        </p:spPr>
      </p:pic>
      <p:pic>
        <p:nvPicPr>
          <p:cNvPr id="6" name="Picture 5">
            <a:extLst>
              <a:ext uri="{FF2B5EF4-FFF2-40B4-BE49-F238E27FC236}">
                <a16:creationId xmlns:a16="http://schemas.microsoft.com/office/drawing/2014/main" id="{E46021AC-F0B1-53FB-5DF2-1D28BC45D2B6}"/>
              </a:ext>
            </a:extLst>
          </p:cNvPr>
          <p:cNvPicPr>
            <a:picLocks noChangeAspect="1"/>
          </p:cNvPicPr>
          <p:nvPr/>
        </p:nvPicPr>
        <p:blipFill>
          <a:blip r:embed="rId4"/>
          <a:stretch>
            <a:fillRect/>
          </a:stretch>
        </p:blipFill>
        <p:spPr>
          <a:xfrm>
            <a:off x="6667500" y="8129000"/>
            <a:ext cx="4953000" cy="2066925"/>
          </a:xfrm>
          <a:prstGeom prst="rect">
            <a:avLst/>
          </a:prstGeom>
        </p:spPr>
      </p:pic>
      <p:pic>
        <p:nvPicPr>
          <p:cNvPr id="8" name="Picture 7">
            <a:extLst>
              <a:ext uri="{FF2B5EF4-FFF2-40B4-BE49-F238E27FC236}">
                <a16:creationId xmlns:a16="http://schemas.microsoft.com/office/drawing/2014/main" id="{97198C5D-7F61-4F99-AA65-C2B2D3F0A693}"/>
              </a:ext>
            </a:extLst>
          </p:cNvPr>
          <p:cNvPicPr>
            <a:picLocks noChangeAspect="1"/>
          </p:cNvPicPr>
          <p:nvPr/>
        </p:nvPicPr>
        <p:blipFill>
          <a:blip r:embed="rId5"/>
          <a:stretch>
            <a:fillRect/>
          </a:stretch>
        </p:blipFill>
        <p:spPr>
          <a:xfrm>
            <a:off x="12872855" y="8110926"/>
            <a:ext cx="5010150" cy="2047875"/>
          </a:xfrm>
          <a:prstGeom prst="rect">
            <a:avLst/>
          </a:prstGeom>
        </p:spPr>
      </p:pic>
      <p:sp>
        <p:nvSpPr>
          <p:cNvPr id="9" name="Google Shape;517;p33">
            <a:extLst>
              <a:ext uri="{FF2B5EF4-FFF2-40B4-BE49-F238E27FC236}">
                <a16:creationId xmlns:a16="http://schemas.microsoft.com/office/drawing/2014/main" id="{8E91808B-806D-A1AA-9F00-E7C78414B207}"/>
              </a:ext>
            </a:extLst>
          </p:cNvPr>
          <p:cNvSpPr txBox="1"/>
          <p:nvPr/>
        </p:nvSpPr>
        <p:spPr>
          <a:xfrm>
            <a:off x="421381" y="80904"/>
            <a:ext cx="16303290" cy="1310359"/>
          </a:xfrm>
          <a:prstGeom prst="rect">
            <a:avLst/>
          </a:prstGeom>
          <a:noFill/>
          <a:ln>
            <a:noFill/>
          </a:ln>
        </p:spPr>
        <p:txBody>
          <a:bodyPr spcFirstLastPara="1" wrap="square" lIns="0" tIns="0" rIns="0" bIns="0" anchor="t" anchorCtr="0">
            <a:spAutoFit/>
          </a:bodyPr>
          <a:lstStyle/>
          <a:p>
            <a:pPr>
              <a:lnSpc>
                <a:spcPct val="131000"/>
              </a:lnSpc>
              <a:buSzPts val="6500"/>
            </a:pPr>
            <a:r>
              <a:rPr lang="en-US" sz="6500" b="0" i="0" u="none" strike="noStrike" cap="none" dirty="0">
                <a:solidFill>
                  <a:srgbClr val="000000"/>
                </a:solidFill>
                <a:latin typeface="Merriweather"/>
                <a:ea typeface="Merriweather"/>
                <a:cs typeface="Merriweather"/>
                <a:sym typeface="Merriweather"/>
              </a:rPr>
              <a:t>4.	Modeling and </a:t>
            </a:r>
            <a:r>
              <a:rPr lang="en-US" altLang="zh-CN" sz="6500" b="0" i="0" u="none" strike="noStrike" cap="none" dirty="0">
                <a:solidFill>
                  <a:srgbClr val="000000"/>
                </a:solidFill>
                <a:latin typeface="Merriweather"/>
                <a:ea typeface="Merriweather"/>
                <a:cs typeface="Merriweather"/>
                <a:sym typeface="Merriweather"/>
              </a:rPr>
              <a:t>Pipeline</a:t>
            </a:r>
            <a:r>
              <a:rPr lang="en-US" sz="6500" b="0" i="0" u="none" strike="noStrike" cap="none" dirty="0">
                <a:solidFill>
                  <a:srgbClr val="000000"/>
                </a:solidFill>
                <a:latin typeface="Merriweather"/>
                <a:ea typeface="Merriweather"/>
                <a:cs typeface="Merriweather"/>
                <a:sym typeface="Merriweather"/>
              </a:rPr>
              <a:t>s </a:t>
            </a:r>
            <a:r>
              <a:rPr lang="en-US" sz="6500" dirty="0">
                <a:latin typeface="Merriweather"/>
                <a:ea typeface="Merriweather"/>
                <a:cs typeface="Merriweather"/>
                <a:sym typeface="Merriweather"/>
              </a:rPr>
              <a:t>C</a:t>
            </a:r>
            <a:r>
              <a:rPr lang="en-US" sz="6500" b="0" i="0" u="none" strike="noStrike" cap="none" dirty="0">
                <a:solidFill>
                  <a:srgbClr val="000000"/>
                </a:solidFill>
                <a:latin typeface="Merriweather"/>
                <a:ea typeface="Merriweather"/>
                <a:cs typeface="Merriweather"/>
                <a:sym typeface="Merriweather"/>
              </a:rPr>
              <a:t>reation</a:t>
            </a:r>
            <a:r>
              <a:rPr kumimoji="0" lang="en-US" sz="14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(3/11)</a:t>
            </a:r>
          </a:p>
        </p:txBody>
      </p:sp>
      <p:pic>
        <p:nvPicPr>
          <p:cNvPr id="3" name="Picture 2">
            <a:extLst>
              <a:ext uri="{FF2B5EF4-FFF2-40B4-BE49-F238E27FC236}">
                <a16:creationId xmlns:a16="http://schemas.microsoft.com/office/drawing/2014/main" id="{15D4EB6B-87FD-F99A-2303-D9C14E5DD286}"/>
              </a:ext>
            </a:extLst>
          </p:cNvPr>
          <p:cNvPicPr>
            <a:picLocks noChangeAspect="1"/>
          </p:cNvPicPr>
          <p:nvPr/>
        </p:nvPicPr>
        <p:blipFill>
          <a:blip r:embed="rId6"/>
          <a:stretch>
            <a:fillRect/>
          </a:stretch>
        </p:blipFill>
        <p:spPr>
          <a:xfrm>
            <a:off x="466778" y="2776562"/>
            <a:ext cx="5743979" cy="5264670"/>
          </a:xfrm>
          <a:prstGeom prst="rect">
            <a:avLst/>
          </a:prstGeom>
        </p:spPr>
      </p:pic>
      <p:pic>
        <p:nvPicPr>
          <p:cNvPr id="7" name="Picture 6">
            <a:extLst>
              <a:ext uri="{FF2B5EF4-FFF2-40B4-BE49-F238E27FC236}">
                <a16:creationId xmlns:a16="http://schemas.microsoft.com/office/drawing/2014/main" id="{227E875D-53DD-06B4-6E79-BA0767BB4CB1}"/>
              </a:ext>
            </a:extLst>
          </p:cNvPr>
          <p:cNvPicPr>
            <a:picLocks noChangeAspect="1"/>
          </p:cNvPicPr>
          <p:nvPr/>
        </p:nvPicPr>
        <p:blipFill>
          <a:blip r:embed="rId7"/>
          <a:stretch>
            <a:fillRect/>
          </a:stretch>
        </p:blipFill>
        <p:spPr>
          <a:xfrm>
            <a:off x="6529731" y="2776562"/>
            <a:ext cx="5686150" cy="5264670"/>
          </a:xfrm>
          <a:prstGeom prst="rect">
            <a:avLst/>
          </a:prstGeom>
        </p:spPr>
      </p:pic>
      <p:pic>
        <p:nvPicPr>
          <p:cNvPr id="13" name="Picture 12">
            <a:extLst>
              <a:ext uri="{FF2B5EF4-FFF2-40B4-BE49-F238E27FC236}">
                <a16:creationId xmlns:a16="http://schemas.microsoft.com/office/drawing/2014/main" id="{00C67E13-5E15-8340-E471-DC8BCDAC39C7}"/>
              </a:ext>
            </a:extLst>
          </p:cNvPr>
          <p:cNvPicPr>
            <a:picLocks noChangeAspect="1"/>
          </p:cNvPicPr>
          <p:nvPr/>
        </p:nvPicPr>
        <p:blipFill>
          <a:blip r:embed="rId8"/>
          <a:stretch>
            <a:fillRect/>
          </a:stretch>
        </p:blipFill>
        <p:spPr>
          <a:xfrm>
            <a:off x="12534855" y="2776562"/>
            <a:ext cx="5686150" cy="5214838"/>
          </a:xfrm>
          <a:prstGeom prst="rect">
            <a:avLst/>
          </a:prstGeom>
        </p:spPr>
      </p:pic>
    </p:spTree>
    <p:extLst>
      <p:ext uri="{BB962C8B-B14F-4D97-AF65-F5344CB8AC3E}">
        <p14:creationId xmlns:p14="http://schemas.microsoft.com/office/powerpoint/2010/main" val="158589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142890" y="1425288"/>
            <a:ext cx="16801714" cy="1514774"/>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ea typeface="Arial" panose="020B0604020202020204" pitchFamily="34" charset="0"/>
              </a:rPr>
              <a:t>1)</a:t>
            </a:r>
            <a:r>
              <a:rPr lang="en-GB" sz="2800" b="1" dirty="0">
                <a:latin typeface="Alegreya Sans Medium" panose="020B0604020202020204" charset="0"/>
                <a:ea typeface="Arial" panose="020B0604020202020204" pitchFamily="34" charset="0"/>
              </a:rPr>
              <a:t>  </a:t>
            </a:r>
            <a:r>
              <a:rPr lang="en-GB" sz="2800" dirty="0">
                <a:latin typeface="Alegreya Sans Medium" panose="020B0604020202020204" charset="0"/>
              </a:rPr>
              <a:t>Pipeline 1 - Dimensionally Reduction by PCA:</a:t>
            </a:r>
            <a:r>
              <a:rPr lang="en-CA" sz="2800" dirty="0">
                <a:latin typeface="Alegreya Sans Medium" panose="020B0604020202020204" charset="0"/>
              </a:rPr>
              <a:t>    </a:t>
            </a:r>
          </a:p>
          <a:p>
            <a:pPr marR="0" lvl="0" algn="l" defTabSz="914400" rtl="0" eaLnBrk="1" fontAlgn="auto" latinLnBrk="0" hangingPunct="1">
              <a:lnSpc>
                <a:spcPct val="107000"/>
              </a:lnSpc>
              <a:spcBef>
                <a:spcPts val="0"/>
              </a:spcBef>
              <a:spcAft>
                <a:spcPts val="0"/>
              </a:spcAft>
              <a:buClr>
                <a:srgbClr val="000000"/>
              </a:buClr>
              <a:buSzTx/>
              <a:tabLst/>
              <a:defRPr/>
            </a:pPr>
            <a:r>
              <a:rPr lang="en-CA" sz="2800" dirty="0">
                <a:latin typeface="Alegreya Sans Medium" panose="020B0604020202020204" charset="0"/>
              </a:rPr>
              <a:t>Comparison between Model 3 and Model 4 to see the difference after bagging. </a:t>
            </a:r>
          </a:p>
          <a:p>
            <a:pPr marR="0" lvl="0" algn="l" defTabSz="914400" rtl="0" eaLnBrk="1" fontAlgn="auto" latinLnBrk="0" hangingPunct="1">
              <a:lnSpc>
                <a:spcPct val="107000"/>
              </a:lnSpc>
              <a:spcBef>
                <a:spcPts val="0"/>
              </a:spcBef>
              <a:spcAft>
                <a:spcPts val="0"/>
              </a:spcAft>
              <a:buClr>
                <a:srgbClr val="000000"/>
              </a:buClr>
              <a:buSzTx/>
              <a:tabLst/>
              <a:defRPr/>
            </a:pPr>
            <a:endParaRPr lang="en-CA" sz="800"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Decision Tree 						              Decision Tree + </a:t>
            </a:r>
            <a:r>
              <a:rPr lang="en-GB" sz="2800" dirty="0" err="1">
                <a:latin typeface="Alegreya Sans Medium" panose="020B0604020202020204" charset="0"/>
              </a:rPr>
              <a:t>KFold</a:t>
            </a:r>
            <a:r>
              <a:rPr lang="en-GB" sz="2800" dirty="0">
                <a:latin typeface="Alegreya Sans Medium" panose="020B0604020202020204" charset="0"/>
              </a:rPr>
              <a:t> + Bagging</a:t>
            </a: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6" y="190086"/>
            <a:ext cx="17030204" cy="1310359"/>
          </a:xfrm>
          <a:prstGeom prst="rect">
            <a:avLst/>
          </a:prstGeom>
          <a:noFill/>
          <a:ln>
            <a:noFill/>
          </a:ln>
        </p:spPr>
        <p:txBody>
          <a:bodyPr spcFirstLastPara="1" wrap="square" lIns="0" tIns="0" rIns="0" bIns="0" anchor="t" anchorCtr="0">
            <a:spAutoFit/>
          </a:bodyPr>
          <a:lstStyle/>
          <a:p>
            <a:pPr>
              <a:lnSpc>
                <a:spcPct val="131000"/>
              </a:lnSpc>
              <a:buSzPts val="6500"/>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a:t>
            </a:r>
            <a:r>
              <a:rPr kumimoji="0" lang="en-US" sz="14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(4/11)</a:t>
            </a:r>
          </a:p>
        </p:txBody>
      </p:sp>
      <p:pic>
        <p:nvPicPr>
          <p:cNvPr id="4" name="Picture 3">
            <a:extLst>
              <a:ext uri="{FF2B5EF4-FFF2-40B4-BE49-F238E27FC236}">
                <a16:creationId xmlns:a16="http://schemas.microsoft.com/office/drawing/2014/main" id="{9AB21005-5C60-97BD-DEB0-47611C627201}"/>
              </a:ext>
            </a:extLst>
          </p:cNvPr>
          <p:cNvPicPr>
            <a:picLocks noChangeAspect="1"/>
          </p:cNvPicPr>
          <p:nvPr/>
        </p:nvPicPr>
        <p:blipFill>
          <a:blip r:embed="rId3"/>
          <a:stretch>
            <a:fillRect/>
          </a:stretch>
        </p:blipFill>
        <p:spPr>
          <a:xfrm>
            <a:off x="1352207" y="2968270"/>
            <a:ext cx="5529853" cy="5058455"/>
          </a:xfrm>
          <a:prstGeom prst="rect">
            <a:avLst/>
          </a:prstGeom>
        </p:spPr>
      </p:pic>
      <p:pic>
        <p:nvPicPr>
          <p:cNvPr id="6" name="Picture 5">
            <a:extLst>
              <a:ext uri="{FF2B5EF4-FFF2-40B4-BE49-F238E27FC236}">
                <a16:creationId xmlns:a16="http://schemas.microsoft.com/office/drawing/2014/main" id="{8422FB88-F01C-E76B-AC39-728139BACBBC}"/>
              </a:ext>
            </a:extLst>
          </p:cNvPr>
          <p:cNvPicPr>
            <a:picLocks noChangeAspect="1"/>
          </p:cNvPicPr>
          <p:nvPr/>
        </p:nvPicPr>
        <p:blipFill>
          <a:blip r:embed="rId4"/>
          <a:stretch>
            <a:fillRect/>
          </a:stretch>
        </p:blipFill>
        <p:spPr>
          <a:xfrm>
            <a:off x="10568226" y="2940024"/>
            <a:ext cx="5314469" cy="4985647"/>
          </a:xfrm>
          <a:prstGeom prst="rect">
            <a:avLst/>
          </a:prstGeom>
        </p:spPr>
      </p:pic>
      <p:pic>
        <p:nvPicPr>
          <p:cNvPr id="8" name="Picture 7">
            <a:extLst>
              <a:ext uri="{FF2B5EF4-FFF2-40B4-BE49-F238E27FC236}">
                <a16:creationId xmlns:a16="http://schemas.microsoft.com/office/drawing/2014/main" id="{F7157901-3597-6435-06F0-9029028FE877}"/>
              </a:ext>
            </a:extLst>
          </p:cNvPr>
          <p:cNvPicPr>
            <a:picLocks noChangeAspect="1"/>
          </p:cNvPicPr>
          <p:nvPr/>
        </p:nvPicPr>
        <p:blipFill>
          <a:blip r:embed="rId5"/>
          <a:stretch>
            <a:fillRect/>
          </a:stretch>
        </p:blipFill>
        <p:spPr>
          <a:xfrm>
            <a:off x="10601087" y="8200018"/>
            <a:ext cx="5252593" cy="1744610"/>
          </a:xfrm>
          <a:prstGeom prst="rect">
            <a:avLst/>
          </a:prstGeom>
        </p:spPr>
      </p:pic>
      <p:pic>
        <p:nvPicPr>
          <p:cNvPr id="7" name="Picture 6">
            <a:extLst>
              <a:ext uri="{FF2B5EF4-FFF2-40B4-BE49-F238E27FC236}">
                <a16:creationId xmlns:a16="http://schemas.microsoft.com/office/drawing/2014/main" id="{0A1DEEDC-A207-6E77-4660-3F2E39A90D6A}"/>
              </a:ext>
            </a:extLst>
          </p:cNvPr>
          <p:cNvPicPr>
            <a:picLocks noChangeAspect="1"/>
          </p:cNvPicPr>
          <p:nvPr/>
        </p:nvPicPr>
        <p:blipFill>
          <a:blip r:embed="rId6"/>
          <a:stretch>
            <a:fillRect/>
          </a:stretch>
        </p:blipFill>
        <p:spPr>
          <a:xfrm>
            <a:off x="1736189" y="8214087"/>
            <a:ext cx="4806834" cy="1970943"/>
          </a:xfrm>
          <a:prstGeom prst="rect">
            <a:avLst/>
          </a:prstGeom>
        </p:spPr>
      </p:pic>
    </p:spTree>
    <p:extLst>
      <p:ext uri="{BB962C8B-B14F-4D97-AF65-F5344CB8AC3E}">
        <p14:creationId xmlns:p14="http://schemas.microsoft.com/office/powerpoint/2010/main" val="1938259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157639" y="1500445"/>
            <a:ext cx="16378193" cy="1053750"/>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07000"/>
              </a:lnSpc>
              <a:spcBef>
                <a:spcPts val="0"/>
              </a:spcBef>
              <a:spcAft>
                <a:spcPts val="0"/>
              </a:spcAft>
              <a:buClr>
                <a:srgbClr val="000000"/>
              </a:buClr>
              <a:buSzTx/>
              <a:buFont typeface="Symbol" panose="05050102010706020507" pitchFamily="18" charset="2"/>
              <a:buChar char=""/>
              <a:tabLst/>
              <a:defRPr/>
            </a:pPr>
            <a:r>
              <a:rPr lang="en-GB" sz="2800" dirty="0">
                <a:latin typeface="Alegreya Sans Medium" panose="020B0604020202020204" charset="0"/>
                <a:ea typeface="Arial" panose="020B0604020202020204" pitchFamily="34" charset="0"/>
              </a:rPr>
              <a:t>1)</a:t>
            </a:r>
            <a:r>
              <a:rPr lang="en-GB" sz="2800" b="1" dirty="0">
                <a:latin typeface="Alegreya Sans Medium" panose="020B0604020202020204" charset="0"/>
                <a:ea typeface="Arial" panose="020B0604020202020204" pitchFamily="34" charset="0"/>
              </a:rPr>
              <a:t>  </a:t>
            </a:r>
            <a:r>
              <a:rPr lang="en-GB" sz="2800" dirty="0">
                <a:latin typeface="Alegreya Sans Medium" panose="020B0604020202020204" charset="0"/>
              </a:rPr>
              <a:t>Pipeline 1 - Dimensionally Reduction by PCA:</a:t>
            </a:r>
            <a:r>
              <a:rPr lang="en-CA" sz="2800" dirty="0">
                <a:latin typeface="Alegreya Sans Medium" panose="020B0604020202020204" charset="0"/>
              </a:rPr>
              <a:t> </a:t>
            </a:r>
          </a:p>
          <a:p>
            <a:pPr marR="0" lvl="0" algn="l" defTabSz="914400" rtl="0" eaLnBrk="1" fontAlgn="auto" latinLnBrk="0" hangingPunct="1">
              <a:lnSpc>
                <a:spcPct val="107000"/>
              </a:lnSpc>
              <a:spcBef>
                <a:spcPts val="0"/>
              </a:spcBef>
              <a:spcAft>
                <a:spcPts val="0"/>
              </a:spcAft>
              <a:buClr>
                <a:srgbClr val="000000"/>
              </a:buClr>
              <a:buSzTx/>
              <a:tabLst/>
              <a:defRPr/>
            </a:pPr>
            <a:endParaRPr lang="en-CA" sz="800"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Model 5</a:t>
            </a:r>
            <a:r>
              <a:rPr lang="en-CA" sz="2800" dirty="0">
                <a:latin typeface="Alegreya Sans Medium" panose="020B0604020202020204" charset="0"/>
              </a:rPr>
              <a:t>:</a:t>
            </a:r>
            <a:r>
              <a:rPr lang="zh-CN" altLang="en-US" sz="2800" dirty="0">
                <a:latin typeface="Alegreya Sans Medium" panose="020B0604020202020204" charset="0"/>
              </a:rPr>
              <a:t> </a:t>
            </a:r>
            <a:r>
              <a:rPr lang="en-GB" sz="2800" dirty="0">
                <a:latin typeface="Alegreya Sans Medium" panose="020B0604020202020204" charset="0"/>
              </a:rPr>
              <a:t>Random Forest						Model 6: </a:t>
            </a:r>
            <a:r>
              <a:rPr lang="en-GB" sz="2800" dirty="0" err="1">
                <a:latin typeface="Alegreya Sans Medium" panose="020B0604020202020204" charset="0"/>
              </a:rPr>
              <a:t>XGBoost</a:t>
            </a:r>
            <a:r>
              <a:rPr lang="en-GB" sz="2800" dirty="0">
                <a:latin typeface="Alegreya Sans Medium" panose="020B0604020202020204" charset="0"/>
              </a:rPr>
              <a:t>.</a:t>
            </a: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5" y="190086"/>
            <a:ext cx="18505043" cy="1310359"/>
          </a:xfrm>
          <a:prstGeom prst="rect">
            <a:avLst/>
          </a:prstGeom>
          <a:noFill/>
          <a:ln>
            <a:noFill/>
          </a:ln>
        </p:spPr>
        <p:txBody>
          <a:bodyPr spcFirstLastPara="1" wrap="square" lIns="0" tIns="0" rIns="0" bIns="0" anchor="t" anchorCtr="0">
            <a:spAutoFit/>
          </a:bodyPr>
          <a:lstStyle/>
          <a:p>
            <a:pPr>
              <a:lnSpc>
                <a:spcPct val="131000"/>
              </a:lnSpc>
              <a:buSzPts val="6500"/>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(5/11)</a:t>
            </a:r>
          </a:p>
        </p:txBody>
      </p:sp>
      <p:pic>
        <p:nvPicPr>
          <p:cNvPr id="6" name="Picture 5">
            <a:extLst>
              <a:ext uri="{FF2B5EF4-FFF2-40B4-BE49-F238E27FC236}">
                <a16:creationId xmlns:a16="http://schemas.microsoft.com/office/drawing/2014/main" id="{51EA8A51-CF45-BEE2-6672-51A4309942C8}"/>
              </a:ext>
            </a:extLst>
          </p:cNvPr>
          <p:cNvPicPr>
            <a:picLocks noChangeAspect="1"/>
          </p:cNvPicPr>
          <p:nvPr/>
        </p:nvPicPr>
        <p:blipFill>
          <a:blip r:embed="rId3"/>
          <a:stretch>
            <a:fillRect/>
          </a:stretch>
        </p:blipFill>
        <p:spPr>
          <a:xfrm>
            <a:off x="1431959" y="2789133"/>
            <a:ext cx="6177156" cy="5456163"/>
          </a:xfrm>
          <a:prstGeom prst="rect">
            <a:avLst/>
          </a:prstGeom>
        </p:spPr>
      </p:pic>
      <p:pic>
        <p:nvPicPr>
          <p:cNvPr id="8" name="Picture 7">
            <a:extLst>
              <a:ext uri="{FF2B5EF4-FFF2-40B4-BE49-F238E27FC236}">
                <a16:creationId xmlns:a16="http://schemas.microsoft.com/office/drawing/2014/main" id="{41CC1DCD-EAEB-DBF3-1685-7A2BE2F8817F}"/>
              </a:ext>
            </a:extLst>
          </p:cNvPr>
          <p:cNvPicPr>
            <a:picLocks noChangeAspect="1"/>
          </p:cNvPicPr>
          <p:nvPr/>
        </p:nvPicPr>
        <p:blipFill>
          <a:blip r:embed="rId4"/>
          <a:stretch>
            <a:fillRect/>
          </a:stretch>
        </p:blipFill>
        <p:spPr>
          <a:xfrm>
            <a:off x="9480266" y="2685898"/>
            <a:ext cx="6177156" cy="5461391"/>
          </a:xfrm>
          <a:prstGeom prst="rect">
            <a:avLst/>
          </a:prstGeom>
        </p:spPr>
      </p:pic>
      <p:pic>
        <p:nvPicPr>
          <p:cNvPr id="4" name="Picture 3">
            <a:extLst>
              <a:ext uri="{FF2B5EF4-FFF2-40B4-BE49-F238E27FC236}">
                <a16:creationId xmlns:a16="http://schemas.microsoft.com/office/drawing/2014/main" id="{5BED8E0D-926E-2EA9-E8C3-86E10EF243FF}"/>
              </a:ext>
            </a:extLst>
          </p:cNvPr>
          <p:cNvPicPr>
            <a:picLocks noChangeAspect="1"/>
          </p:cNvPicPr>
          <p:nvPr/>
        </p:nvPicPr>
        <p:blipFill>
          <a:blip r:embed="rId5"/>
          <a:stretch>
            <a:fillRect/>
          </a:stretch>
        </p:blipFill>
        <p:spPr>
          <a:xfrm>
            <a:off x="2251744" y="8386180"/>
            <a:ext cx="4537585" cy="1491594"/>
          </a:xfrm>
          <a:prstGeom prst="rect">
            <a:avLst/>
          </a:prstGeom>
        </p:spPr>
      </p:pic>
      <p:pic>
        <p:nvPicPr>
          <p:cNvPr id="7" name="Picture 6">
            <a:extLst>
              <a:ext uri="{FF2B5EF4-FFF2-40B4-BE49-F238E27FC236}">
                <a16:creationId xmlns:a16="http://schemas.microsoft.com/office/drawing/2014/main" id="{B4BB010F-6BA0-FF68-C307-5AB639DECBB5}"/>
              </a:ext>
            </a:extLst>
          </p:cNvPr>
          <p:cNvPicPr>
            <a:picLocks noChangeAspect="1"/>
          </p:cNvPicPr>
          <p:nvPr/>
        </p:nvPicPr>
        <p:blipFill>
          <a:blip r:embed="rId6"/>
          <a:stretch>
            <a:fillRect/>
          </a:stretch>
        </p:blipFill>
        <p:spPr>
          <a:xfrm>
            <a:off x="10252562" y="8324910"/>
            <a:ext cx="4632563" cy="1614134"/>
          </a:xfrm>
          <a:prstGeom prst="rect">
            <a:avLst/>
          </a:prstGeom>
        </p:spPr>
      </p:pic>
    </p:spTree>
    <p:extLst>
      <p:ext uri="{BB962C8B-B14F-4D97-AF65-F5344CB8AC3E}">
        <p14:creationId xmlns:p14="http://schemas.microsoft.com/office/powerpoint/2010/main" val="2857971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87785" y="1328488"/>
            <a:ext cx="9408534" cy="8768426"/>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07000"/>
              </a:lnSpc>
              <a:spcBef>
                <a:spcPts val="0"/>
              </a:spcBef>
              <a:spcAft>
                <a:spcPts val="0"/>
              </a:spcAft>
              <a:buClr>
                <a:srgbClr val="000000"/>
              </a:buClr>
              <a:buSzTx/>
              <a:tabLst/>
              <a:defRPr/>
            </a:pPr>
            <a:endParaRPr lang="en-GB" sz="2800"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1)  Pipeline 1 - Dimensionally Reduction by PCA: </a:t>
            </a: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a:t>
            </a: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a:t>
            </a:r>
            <a:r>
              <a:rPr lang="en-GB" sz="2800" b="1" dirty="0">
                <a:latin typeface="Alegreya Sans Medium" panose="020B0604020202020204" charset="0"/>
              </a:rPr>
              <a:t>Training and Testing Scores</a:t>
            </a:r>
          </a:p>
          <a:p>
            <a:pPr marR="0" lvl="0" algn="l" defTabSz="914400" rtl="0" eaLnBrk="1" fontAlgn="auto" latinLnBrk="0" hangingPunct="1">
              <a:lnSpc>
                <a:spcPct val="107000"/>
              </a:lnSpc>
              <a:spcBef>
                <a:spcPts val="0"/>
              </a:spcBef>
              <a:spcAft>
                <a:spcPts val="0"/>
              </a:spcAft>
              <a:buClr>
                <a:srgbClr val="000000"/>
              </a:buClr>
              <a:buSzTx/>
              <a:tabLst/>
              <a:defRPr/>
            </a:pPr>
            <a:endParaRPr lang="en-CA" sz="2800" dirty="0">
              <a:latin typeface="Alegreya Sans Medium" panose="020B0604020202020204" charset="0"/>
            </a:endParaRPr>
          </a:p>
          <a:p>
            <a:pPr marL="1298575" indent="-342900">
              <a:lnSpc>
                <a:spcPct val="150000"/>
              </a:lnSpc>
              <a:buFont typeface="+mj-lt"/>
              <a:buAutoNum type="alphaLcParenR"/>
            </a:pPr>
            <a:r>
              <a:rPr lang="en-US" sz="2800" b="1" dirty="0">
                <a:solidFill>
                  <a:srgbClr val="C00000"/>
                </a:solidFill>
                <a:latin typeface="Alegreya Sans Medium" panose="020B0604020202020204" charset="0"/>
              </a:rPr>
              <a:t>Random Forest model </a:t>
            </a:r>
            <a:r>
              <a:rPr lang="en-US" sz="2800" dirty="0">
                <a:latin typeface="Alegreya Sans Medium" panose="020B0604020202020204" charset="0"/>
              </a:rPr>
              <a:t>has the highest training and testing scores, indicating that it is the best performing model among the models that were evaluated.</a:t>
            </a:r>
          </a:p>
          <a:p>
            <a:pPr marL="1298575" indent="-342900">
              <a:lnSpc>
                <a:spcPct val="150000"/>
              </a:lnSpc>
              <a:buFont typeface="+mj-lt"/>
              <a:buAutoNum type="alphaLcParenR"/>
            </a:pPr>
            <a:r>
              <a:rPr lang="en-US" sz="2800" dirty="0">
                <a:latin typeface="Alegreya Sans Medium" panose="020B0604020202020204" charset="0"/>
              </a:rPr>
              <a:t>The Linear Regression model has the lowest training and testing scores, suggesting that it is not a good fit for the dataset.</a:t>
            </a:r>
          </a:p>
          <a:p>
            <a:pPr marL="1298575" indent="-342900">
              <a:lnSpc>
                <a:spcPct val="150000"/>
              </a:lnSpc>
              <a:buFont typeface="+mj-lt"/>
              <a:buAutoNum type="alphaLcParenR"/>
            </a:pPr>
            <a:r>
              <a:rPr lang="en-US" sz="2800" dirty="0">
                <a:latin typeface="Alegreya Sans Medium" panose="020B0604020202020204" charset="0"/>
              </a:rPr>
              <a:t>Decision Tree with Bagging, and </a:t>
            </a:r>
            <a:r>
              <a:rPr lang="en-US" sz="2800" dirty="0" err="1">
                <a:latin typeface="Alegreya Sans Medium" panose="020B0604020202020204" charset="0"/>
              </a:rPr>
              <a:t>XGBoost</a:t>
            </a:r>
            <a:r>
              <a:rPr lang="en-US" sz="2800" dirty="0">
                <a:latin typeface="Alegreya Sans Medium" panose="020B0604020202020204" charset="0"/>
              </a:rPr>
              <a:t>, also have relatively high training and testing scores, indicating that they may be viable alternatives to the Random Forest model.</a:t>
            </a:r>
            <a:endParaRPr lang="en-CA" sz="2800" dirty="0">
              <a:latin typeface="Alegreya Sans Medium" panose="020B0604020202020204" charset="0"/>
            </a:endParaRP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5" y="190086"/>
            <a:ext cx="17811869" cy="1310359"/>
          </a:xfrm>
          <a:prstGeom prst="rect">
            <a:avLst/>
          </a:prstGeom>
          <a:noFill/>
          <a:ln>
            <a:noFill/>
          </a:ln>
        </p:spPr>
        <p:txBody>
          <a:bodyPr spcFirstLastPara="1" wrap="square" lIns="0" tIns="0" rIns="0" bIns="0" anchor="t" anchorCtr="0">
            <a:spAutoFit/>
          </a:bodyPr>
          <a:lstStyle/>
          <a:p>
            <a:pPr>
              <a:lnSpc>
                <a:spcPct val="131000"/>
              </a:lnSpc>
              <a:buSzPts val="6500"/>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a:t>
            </a:r>
            <a:r>
              <a:rPr kumimoji="0" lang="en-US" sz="14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(6/11)</a:t>
            </a:r>
          </a:p>
        </p:txBody>
      </p:sp>
      <p:pic>
        <p:nvPicPr>
          <p:cNvPr id="4" name="Picture 3">
            <a:extLst>
              <a:ext uri="{FF2B5EF4-FFF2-40B4-BE49-F238E27FC236}">
                <a16:creationId xmlns:a16="http://schemas.microsoft.com/office/drawing/2014/main" id="{AFB9D756-6696-941D-82EF-F30FE090CB97}"/>
              </a:ext>
            </a:extLst>
          </p:cNvPr>
          <p:cNvPicPr>
            <a:picLocks noChangeAspect="1"/>
          </p:cNvPicPr>
          <p:nvPr/>
        </p:nvPicPr>
        <p:blipFill>
          <a:blip r:embed="rId3"/>
          <a:stretch>
            <a:fillRect/>
          </a:stretch>
        </p:blipFill>
        <p:spPr>
          <a:xfrm>
            <a:off x="9596319" y="2693388"/>
            <a:ext cx="8221418" cy="5301337"/>
          </a:xfrm>
          <a:prstGeom prst="rect">
            <a:avLst/>
          </a:prstGeom>
        </p:spPr>
      </p:pic>
      <p:sp>
        <p:nvSpPr>
          <p:cNvPr id="3" name="Oval 2">
            <a:extLst>
              <a:ext uri="{FF2B5EF4-FFF2-40B4-BE49-F238E27FC236}">
                <a16:creationId xmlns:a16="http://schemas.microsoft.com/office/drawing/2014/main" id="{325FE922-7B2E-B5C6-B086-AB1D723ADA95}"/>
              </a:ext>
            </a:extLst>
          </p:cNvPr>
          <p:cNvSpPr/>
          <p:nvPr/>
        </p:nvSpPr>
        <p:spPr>
          <a:xfrm>
            <a:off x="15851777" y="6224451"/>
            <a:ext cx="1965960" cy="836023"/>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6276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661250" y="1924987"/>
            <a:ext cx="7953361" cy="7661072"/>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1)  Pipeline 1 - Dimensionally Reduction by PCA: </a:t>
            </a:r>
          </a:p>
          <a:p>
            <a:pPr marR="0" lvl="0" algn="l" defTabSz="914400" rtl="0" eaLnBrk="1" fontAlgn="auto" latinLnBrk="0" hangingPunct="1">
              <a:lnSpc>
                <a:spcPct val="107000"/>
              </a:lnSpc>
              <a:spcBef>
                <a:spcPts val="0"/>
              </a:spcBef>
              <a:spcAft>
                <a:spcPts val="0"/>
              </a:spcAft>
              <a:buClr>
                <a:srgbClr val="000000"/>
              </a:buClr>
              <a:buSzTx/>
              <a:tabLst/>
              <a:defRPr/>
            </a:pPr>
            <a:endParaRPr lang="en-GB" sz="2800" dirty="0">
              <a:latin typeface="Alegreya Sans Medium" panose="020B0604020202020204" charset="0"/>
            </a:endParaRPr>
          </a:p>
          <a:p>
            <a:pPr marR="0" lvl="0" algn="l" defTabSz="914400" rtl="0" eaLnBrk="1" fontAlgn="auto" latinLnBrk="0" hangingPunct="1">
              <a:lnSpc>
                <a:spcPct val="107000"/>
              </a:lnSpc>
              <a:spcBef>
                <a:spcPts val="0"/>
              </a:spcBef>
              <a:spcAft>
                <a:spcPts val="0"/>
              </a:spcAft>
              <a:buClr>
                <a:srgbClr val="000000"/>
              </a:buClr>
              <a:buSzTx/>
              <a:tabLst/>
              <a:defRPr/>
            </a:pPr>
            <a:r>
              <a:rPr lang="en-GB" sz="2800" dirty="0">
                <a:latin typeface="Alegreya Sans Medium" panose="020B0604020202020204" charset="0"/>
              </a:rPr>
              <a:t>	</a:t>
            </a:r>
            <a:r>
              <a:rPr lang="en-GB" sz="2800" b="1" dirty="0">
                <a:latin typeface="Alegreya Sans Medium" panose="020B0604020202020204" charset="0"/>
              </a:rPr>
              <a:t>ROC Curve and </a:t>
            </a:r>
            <a:r>
              <a:rPr lang="en-US" sz="2800" b="1" dirty="0">
                <a:latin typeface="Alegreya Sans Medium" panose="020B0604020202020204" charset="0"/>
              </a:rPr>
              <a:t>AUC Scores</a:t>
            </a:r>
          </a:p>
          <a:p>
            <a:pPr marR="0" lvl="0" algn="l" defTabSz="914400" rtl="0" eaLnBrk="1" fontAlgn="auto" latinLnBrk="0" hangingPunct="1">
              <a:lnSpc>
                <a:spcPct val="107000"/>
              </a:lnSpc>
              <a:spcBef>
                <a:spcPts val="0"/>
              </a:spcBef>
              <a:spcAft>
                <a:spcPts val="0"/>
              </a:spcAft>
              <a:buClr>
                <a:srgbClr val="000000"/>
              </a:buClr>
              <a:buSzTx/>
              <a:tabLst/>
              <a:defRPr/>
            </a:pPr>
            <a:endParaRPr lang="en-CA" sz="2800" dirty="0">
              <a:latin typeface="Alegreya Sans Medium" panose="020B0604020202020204" charset="0"/>
            </a:endParaRPr>
          </a:p>
          <a:p>
            <a:pPr marL="1298575" indent="-342900">
              <a:lnSpc>
                <a:spcPct val="150000"/>
              </a:lnSpc>
              <a:buFont typeface="+mj-lt"/>
              <a:buAutoNum type="alphaLcParenR"/>
            </a:pPr>
            <a:r>
              <a:rPr lang="en-US" sz="2800" b="1" dirty="0">
                <a:solidFill>
                  <a:srgbClr val="C00000"/>
                </a:solidFill>
                <a:latin typeface="Alegreya Sans Medium" panose="020B0604020202020204" charset="0"/>
              </a:rPr>
              <a:t>Random Forest model </a:t>
            </a:r>
            <a:r>
              <a:rPr lang="en-US" sz="2800" dirty="0">
                <a:latin typeface="Alegreya Sans Medium" panose="020B0604020202020204" charset="0"/>
              </a:rPr>
              <a:t>and </a:t>
            </a:r>
            <a:r>
              <a:rPr lang="en-US" sz="2800" b="1" dirty="0" err="1">
                <a:solidFill>
                  <a:srgbClr val="C00000"/>
                </a:solidFill>
                <a:latin typeface="Alegreya Sans Medium" panose="020B0604020202020204" charset="0"/>
              </a:rPr>
              <a:t>XGBoost</a:t>
            </a:r>
            <a:r>
              <a:rPr lang="en-US" sz="2800" b="1" dirty="0">
                <a:solidFill>
                  <a:srgbClr val="C00000"/>
                </a:solidFill>
                <a:latin typeface="Alegreya Sans Medium" panose="020B0604020202020204" charset="0"/>
              </a:rPr>
              <a:t> model </a:t>
            </a:r>
            <a:r>
              <a:rPr lang="en-US" sz="2800" dirty="0">
                <a:latin typeface="Alegreya Sans Medium" panose="020B0604020202020204" charset="0"/>
              </a:rPr>
              <a:t>have the highest AUC score, indicating they have the best overall performance compared to other models.</a:t>
            </a:r>
          </a:p>
          <a:p>
            <a:pPr marL="1298575" indent="-342900">
              <a:lnSpc>
                <a:spcPct val="150000"/>
              </a:lnSpc>
              <a:buFont typeface="+mj-lt"/>
              <a:buAutoNum type="alphaLcParenR"/>
            </a:pPr>
            <a:endParaRPr lang="en-US" sz="2800" dirty="0">
              <a:latin typeface="Alegreya Sans Medium" panose="020B0604020202020204" charset="0"/>
            </a:endParaRPr>
          </a:p>
          <a:p>
            <a:pPr marL="1298575" indent="-342900">
              <a:lnSpc>
                <a:spcPct val="150000"/>
              </a:lnSpc>
              <a:buFont typeface="+mj-lt"/>
              <a:buAutoNum type="alphaLcParenR"/>
            </a:pPr>
            <a:r>
              <a:rPr lang="en-US" sz="2800" dirty="0">
                <a:latin typeface="Alegreya Sans Medium" panose="020B0604020202020204" charset="0"/>
              </a:rPr>
              <a:t>Logistic Regression and KNN models have the lowest AUC scores, indicating their performance are relatively poor compared to other models.</a:t>
            </a:r>
            <a:endParaRPr lang="en-CA" sz="2800" dirty="0">
              <a:latin typeface="Alegreya Sans Medium" panose="020B0604020202020204" charset="0"/>
            </a:endParaRP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6" y="190086"/>
            <a:ext cx="17782372" cy="1310359"/>
          </a:xfrm>
          <a:prstGeom prst="rect">
            <a:avLst/>
          </a:prstGeom>
          <a:noFill/>
          <a:ln>
            <a:noFill/>
          </a:ln>
        </p:spPr>
        <p:txBody>
          <a:bodyPr spcFirstLastPara="1" wrap="square" lIns="0" tIns="0" rIns="0" bIns="0" anchor="t" anchorCtr="0">
            <a:spAutoFit/>
          </a:bodyPr>
          <a:lstStyle/>
          <a:p>
            <a:pPr>
              <a:lnSpc>
                <a:spcPct val="131000"/>
              </a:lnSpc>
              <a:buSzPts val="6500"/>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(7/11)</a:t>
            </a:r>
          </a:p>
        </p:txBody>
      </p:sp>
      <p:pic>
        <p:nvPicPr>
          <p:cNvPr id="6" name="Picture 5">
            <a:extLst>
              <a:ext uri="{FF2B5EF4-FFF2-40B4-BE49-F238E27FC236}">
                <a16:creationId xmlns:a16="http://schemas.microsoft.com/office/drawing/2014/main" id="{9EA8CC08-8A5D-97A7-3FFC-3F953F6A44B3}"/>
              </a:ext>
            </a:extLst>
          </p:cNvPr>
          <p:cNvPicPr>
            <a:picLocks noChangeAspect="1"/>
          </p:cNvPicPr>
          <p:nvPr/>
        </p:nvPicPr>
        <p:blipFill>
          <a:blip r:embed="rId3"/>
          <a:stretch>
            <a:fillRect/>
          </a:stretch>
        </p:blipFill>
        <p:spPr>
          <a:xfrm>
            <a:off x="9352905" y="1500445"/>
            <a:ext cx="8273845" cy="8250104"/>
          </a:xfrm>
          <a:prstGeom prst="rect">
            <a:avLst/>
          </a:prstGeom>
        </p:spPr>
      </p:pic>
    </p:spTree>
    <p:extLst>
      <p:ext uri="{BB962C8B-B14F-4D97-AF65-F5344CB8AC3E}">
        <p14:creationId xmlns:p14="http://schemas.microsoft.com/office/powerpoint/2010/main" val="3722428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4"/>
        <p:cNvGrpSpPr/>
        <p:nvPr/>
      </p:nvGrpSpPr>
      <p:grpSpPr>
        <a:xfrm>
          <a:off x="0" y="0"/>
          <a:ext cx="0" cy="0"/>
          <a:chOff x="0" y="0"/>
          <a:chExt cx="0" cy="0"/>
        </a:xfrm>
      </p:grpSpPr>
      <p:sp>
        <p:nvSpPr>
          <p:cNvPr id="165" name="Google Shape;165;p17"/>
          <p:cNvSpPr txBox="1"/>
          <p:nvPr/>
        </p:nvSpPr>
        <p:spPr>
          <a:xfrm>
            <a:off x="4013919" y="6409043"/>
            <a:ext cx="5582400" cy="3351687"/>
          </a:xfrm>
          <a:prstGeom prst="rect">
            <a:avLst/>
          </a:prstGeom>
          <a:noFill/>
          <a:ln>
            <a:noFill/>
          </a:ln>
        </p:spPr>
        <p:txBody>
          <a:bodyPr spcFirstLastPara="1" wrap="square" lIns="0" tIns="0" rIns="0" bIns="0" anchor="t" anchorCtr="0">
            <a:spAutoFit/>
          </a:bodyPr>
          <a:lstStyle/>
          <a:p>
            <a:pPr marL="514350" marR="0" lvl="0" indent="-514350" algn="l" rtl="0">
              <a:lnSpc>
                <a:spcPct val="241966"/>
              </a:lnSpc>
              <a:spcBef>
                <a:spcPts val="0"/>
              </a:spcBef>
              <a:spcAft>
                <a:spcPts val="0"/>
              </a:spcAft>
              <a:buClr>
                <a:srgbClr val="000000"/>
              </a:buClr>
              <a:buSzPts val="3000"/>
              <a:buFont typeface="Arial"/>
              <a:buAutoNum type="arabicPeriod"/>
            </a:pPr>
            <a:r>
              <a:rPr lang="en-US" sz="3000" b="0" i="0" u="none" strike="noStrike" cap="none" dirty="0">
                <a:solidFill>
                  <a:srgbClr val="000000"/>
                </a:solidFill>
                <a:latin typeface="Alegreya Sans Medium"/>
                <a:ea typeface="Alegreya Sans Medium"/>
                <a:cs typeface="Alegreya Sans Medium"/>
                <a:sym typeface="Alegreya Sans Medium"/>
              </a:rPr>
              <a:t>Business Understanding</a:t>
            </a:r>
            <a:endParaRPr lang="en-US" dirty="0">
              <a:latin typeface="Alegreya Sans Medium"/>
              <a:ea typeface="Alegreya Sans Medium"/>
              <a:cs typeface="Alegreya Sans Medium"/>
              <a:sym typeface="Alegreya Sans Medium"/>
            </a:endParaRPr>
          </a:p>
          <a:p>
            <a:pPr marL="514350" marR="0" lvl="0" indent="-514350" algn="l" rtl="0">
              <a:lnSpc>
                <a:spcPct val="241966"/>
              </a:lnSpc>
              <a:spcBef>
                <a:spcPts val="0"/>
              </a:spcBef>
              <a:spcAft>
                <a:spcPts val="0"/>
              </a:spcAft>
              <a:buClr>
                <a:srgbClr val="000000"/>
              </a:buClr>
              <a:buSzPts val="3000"/>
              <a:buFont typeface="Arial"/>
              <a:buAutoNum type="arabicPeriod"/>
            </a:pPr>
            <a:r>
              <a:rPr lang="en-US" sz="3000" b="0" i="0" u="none" strike="noStrike" cap="none" dirty="0">
                <a:solidFill>
                  <a:srgbClr val="000000"/>
                </a:solidFill>
                <a:latin typeface="Alegreya Sans Medium"/>
                <a:ea typeface="Alegreya Sans Medium"/>
                <a:cs typeface="Alegreya Sans Medium"/>
                <a:sym typeface="Alegreya Sans Medium"/>
              </a:rPr>
              <a:t>Data Understanding</a:t>
            </a:r>
          </a:p>
          <a:p>
            <a:pPr marL="514350" marR="0" lvl="0" indent="-514350" algn="l" rtl="0">
              <a:lnSpc>
                <a:spcPct val="241966"/>
              </a:lnSpc>
              <a:spcBef>
                <a:spcPts val="0"/>
              </a:spcBef>
              <a:spcAft>
                <a:spcPts val="0"/>
              </a:spcAft>
              <a:buClr>
                <a:srgbClr val="000000"/>
              </a:buClr>
              <a:buSzPts val="3000"/>
              <a:buFont typeface="Arial"/>
              <a:buAutoNum type="arabicPeriod"/>
            </a:pPr>
            <a:r>
              <a:rPr lang="en-US" sz="3000" b="0" i="0" u="none" strike="noStrike" cap="none" dirty="0">
                <a:solidFill>
                  <a:srgbClr val="000000"/>
                </a:solidFill>
                <a:latin typeface="Alegreya Sans Medium"/>
                <a:ea typeface="Alegreya Sans Medium"/>
                <a:cs typeface="Alegreya Sans Medium"/>
                <a:sym typeface="Alegreya Sans Medium"/>
              </a:rPr>
              <a:t>Data Preparation</a:t>
            </a:r>
            <a:endParaRPr b="0" i="0" u="none" strike="noStrike" cap="none" dirty="0">
              <a:solidFill>
                <a:srgbClr val="000000"/>
              </a:solidFill>
              <a:latin typeface="Alegreya Sans Medium"/>
              <a:ea typeface="Alegreya Sans Medium"/>
              <a:cs typeface="Alegreya Sans Medium"/>
              <a:sym typeface="Alegreya Sans Medium"/>
            </a:endParaRPr>
          </a:p>
        </p:txBody>
      </p:sp>
      <p:sp>
        <p:nvSpPr>
          <p:cNvPr id="166" name="Google Shape;166;p17"/>
          <p:cNvSpPr txBox="1"/>
          <p:nvPr/>
        </p:nvSpPr>
        <p:spPr>
          <a:xfrm>
            <a:off x="10471235" y="6409042"/>
            <a:ext cx="6702340" cy="3351687"/>
          </a:xfrm>
          <a:prstGeom prst="rect">
            <a:avLst/>
          </a:prstGeom>
          <a:noFill/>
          <a:ln>
            <a:noFill/>
          </a:ln>
        </p:spPr>
        <p:txBody>
          <a:bodyPr spcFirstLastPara="1" wrap="square" lIns="0" tIns="0" rIns="0" bIns="0" anchor="t" anchorCtr="0">
            <a:spAutoFit/>
          </a:bodyPr>
          <a:lstStyle/>
          <a:p>
            <a:pPr marL="0" marR="0" lvl="0" indent="0" algn="l" rtl="0">
              <a:lnSpc>
                <a:spcPct val="241966"/>
              </a:lnSpc>
              <a:spcBef>
                <a:spcPts val="0"/>
              </a:spcBef>
              <a:spcAft>
                <a:spcPts val="0"/>
              </a:spcAft>
              <a:buClr>
                <a:srgbClr val="000000"/>
              </a:buClr>
              <a:buSzPts val="3000"/>
              <a:buFont typeface="Arial"/>
              <a:buNone/>
            </a:pPr>
            <a:r>
              <a:rPr lang="en-US" sz="3000" dirty="0">
                <a:latin typeface="Alegreya Sans Medium"/>
                <a:ea typeface="Alegreya Sans Medium"/>
                <a:cs typeface="Alegreya Sans Medium"/>
                <a:sym typeface="Alegreya Sans Medium"/>
              </a:rPr>
              <a:t>4. </a:t>
            </a:r>
            <a:r>
              <a:rPr lang="en-US" sz="3000" b="0" i="0" u="none" strike="noStrike" cap="none" dirty="0">
                <a:solidFill>
                  <a:srgbClr val="000000"/>
                </a:solidFill>
                <a:latin typeface="Alegreya Sans Medium"/>
                <a:ea typeface="Alegreya Sans Medium"/>
                <a:cs typeface="Alegreya Sans Medium"/>
                <a:sym typeface="Alegreya Sans Medium"/>
              </a:rPr>
              <a:t>Modeling and Pipelines </a:t>
            </a:r>
            <a:r>
              <a:rPr lang="en-US" sz="3000" dirty="0">
                <a:latin typeface="Alegreya Sans Medium"/>
                <a:ea typeface="Alegreya Sans Medium"/>
                <a:cs typeface="Alegreya Sans Medium"/>
                <a:sym typeface="Alegreya Sans Medium"/>
              </a:rPr>
              <a:t>C</a:t>
            </a:r>
            <a:r>
              <a:rPr lang="en-US" sz="3000" b="0" i="0" u="none" strike="noStrike" cap="none" dirty="0">
                <a:solidFill>
                  <a:srgbClr val="000000"/>
                </a:solidFill>
                <a:latin typeface="Alegreya Sans Medium"/>
                <a:ea typeface="Alegreya Sans Medium"/>
                <a:cs typeface="Alegreya Sans Medium"/>
                <a:sym typeface="Alegreya Sans Medium"/>
              </a:rPr>
              <a:t>reation</a:t>
            </a:r>
          </a:p>
          <a:p>
            <a:pPr marL="0" marR="0" lvl="0" indent="0" algn="l" rtl="0">
              <a:lnSpc>
                <a:spcPct val="241966"/>
              </a:lnSpc>
              <a:spcBef>
                <a:spcPts val="0"/>
              </a:spcBef>
              <a:spcAft>
                <a:spcPts val="0"/>
              </a:spcAft>
              <a:buClr>
                <a:srgbClr val="000000"/>
              </a:buClr>
              <a:buSzPts val="3000"/>
              <a:buFont typeface="Arial"/>
              <a:buNone/>
            </a:pPr>
            <a:r>
              <a:rPr lang="en-US" sz="3000" dirty="0">
                <a:latin typeface="Alegreya Sans Medium"/>
                <a:ea typeface="Alegreya Sans Medium"/>
                <a:cs typeface="Alegreya Sans Medium"/>
                <a:sym typeface="Alegreya Sans Medium"/>
              </a:rPr>
              <a:t>5. </a:t>
            </a:r>
            <a:r>
              <a:rPr lang="en-US" sz="3000" b="0" i="0" u="none" strike="noStrike" cap="none" dirty="0">
                <a:solidFill>
                  <a:srgbClr val="000000"/>
                </a:solidFill>
                <a:latin typeface="Alegreya Sans Medium"/>
                <a:ea typeface="Alegreya Sans Medium"/>
                <a:cs typeface="Alegreya Sans Medium"/>
                <a:sym typeface="Alegreya Sans Medium"/>
              </a:rPr>
              <a:t>Model Evaluation and Selection</a:t>
            </a:r>
          </a:p>
          <a:p>
            <a:pPr marL="0" marR="0" lvl="0" indent="0" algn="l" rtl="0">
              <a:lnSpc>
                <a:spcPct val="241966"/>
              </a:lnSpc>
              <a:spcBef>
                <a:spcPts val="0"/>
              </a:spcBef>
              <a:spcAft>
                <a:spcPts val="0"/>
              </a:spcAft>
              <a:buClr>
                <a:srgbClr val="000000"/>
              </a:buClr>
              <a:buSzPts val="3000"/>
              <a:buFont typeface="Arial"/>
              <a:buNone/>
            </a:pPr>
            <a:r>
              <a:rPr lang="en-US" sz="3000" dirty="0">
                <a:latin typeface="Alegreya Sans Medium"/>
                <a:ea typeface="Alegreya Sans Medium"/>
                <a:cs typeface="Alegreya Sans Medium"/>
                <a:sym typeface="Alegreya Sans Medium"/>
              </a:rPr>
              <a:t>6. </a:t>
            </a:r>
            <a:r>
              <a:rPr lang="en-US" sz="3000" b="0" i="0" u="none" strike="noStrike" cap="none" dirty="0">
                <a:solidFill>
                  <a:srgbClr val="000000"/>
                </a:solidFill>
                <a:latin typeface="Alegreya Sans Medium"/>
                <a:ea typeface="Alegreya Sans Medium"/>
                <a:cs typeface="Alegreya Sans Medium"/>
                <a:sym typeface="Alegreya Sans Medium"/>
              </a:rPr>
              <a:t>Conclusion</a:t>
            </a:r>
            <a:endParaRPr b="0" i="0" u="none" strike="noStrike" cap="none" dirty="0">
              <a:solidFill>
                <a:srgbClr val="000000"/>
              </a:solidFill>
              <a:latin typeface="Alegreya Sans Medium"/>
              <a:ea typeface="Alegreya Sans Medium"/>
              <a:cs typeface="Alegreya Sans Medium"/>
              <a:sym typeface="Alegreya Sans Medium"/>
            </a:endParaRPr>
          </a:p>
        </p:txBody>
      </p:sp>
      <p:cxnSp>
        <p:nvCxnSpPr>
          <p:cNvPr id="167" name="Google Shape;167;p17"/>
          <p:cNvCxnSpPr/>
          <p:nvPr/>
        </p:nvCxnSpPr>
        <p:spPr>
          <a:xfrm>
            <a:off x="3792693" y="7431824"/>
            <a:ext cx="13366500" cy="0"/>
          </a:xfrm>
          <a:prstGeom prst="straightConnector1">
            <a:avLst/>
          </a:prstGeom>
          <a:noFill/>
          <a:ln w="28575" cap="flat" cmpd="sng">
            <a:solidFill>
              <a:srgbClr val="CFC9BD"/>
            </a:solidFill>
            <a:prstDash val="solid"/>
            <a:round/>
            <a:headEnd type="none" w="sm" len="sm"/>
            <a:tailEnd type="none" w="sm" len="sm"/>
          </a:ln>
        </p:spPr>
      </p:cxnSp>
      <p:cxnSp>
        <p:nvCxnSpPr>
          <p:cNvPr id="168" name="Google Shape;168;p17"/>
          <p:cNvCxnSpPr/>
          <p:nvPr/>
        </p:nvCxnSpPr>
        <p:spPr>
          <a:xfrm>
            <a:off x="3792693" y="8495574"/>
            <a:ext cx="13380900" cy="0"/>
          </a:xfrm>
          <a:prstGeom prst="straightConnector1">
            <a:avLst/>
          </a:prstGeom>
          <a:noFill/>
          <a:ln w="28575" cap="flat" cmpd="sng">
            <a:solidFill>
              <a:srgbClr val="CFC9BD"/>
            </a:solidFill>
            <a:prstDash val="solid"/>
            <a:round/>
            <a:headEnd type="none" w="sm" len="sm"/>
            <a:tailEnd type="none" w="sm" len="sm"/>
          </a:ln>
        </p:spPr>
      </p:cxnSp>
      <p:cxnSp>
        <p:nvCxnSpPr>
          <p:cNvPr id="169" name="Google Shape;169;p17"/>
          <p:cNvCxnSpPr/>
          <p:nvPr/>
        </p:nvCxnSpPr>
        <p:spPr>
          <a:xfrm>
            <a:off x="3792693" y="9593371"/>
            <a:ext cx="13366500" cy="0"/>
          </a:xfrm>
          <a:prstGeom prst="straightConnector1">
            <a:avLst/>
          </a:prstGeom>
          <a:noFill/>
          <a:ln w="28575" cap="flat" cmpd="sng">
            <a:solidFill>
              <a:srgbClr val="CFC9BD"/>
            </a:solidFill>
            <a:prstDash val="solid"/>
            <a:round/>
            <a:headEnd type="none" w="sm" len="sm"/>
            <a:tailEnd type="none" w="sm" len="sm"/>
          </a:ln>
        </p:spPr>
      </p:cxnSp>
      <p:cxnSp>
        <p:nvCxnSpPr>
          <p:cNvPr id="170" name="Google Shape;170;p17"/>
          <p:cNvCxnSpPr/>
          <p:nvPr/>
        </p:nvCxnSpPr>
        <p:spPr>
          <a:xfrm rot="-5400000">
            <a:off x="12030075" y="5129213"/>
            <a:ext cx="10287000" cy="0"/>
          </a:xfrm>
          <a:prstGeom prst="straightConnector1">
            <a:avLst/>
          </a:prstGeom>
          <a:noFill/>
          <a:ln w="28575" cap="flat" cmpd="sng">
            <a:solidFill>
              <a:srgbClr val="CFC9BD"/>
            </a:solidFill>
            <a:prstDash val="solid"/>
            <a:round/>
            <a:headEnd type="none" w="sm" len="sm"/>
            <a:tailEnd type="none" w="sm" len="sm"/>
          </a:ln>
        </p:spPr>
      </p:cxnSp>
      <p:pic>
        <p:nvPicPr>
          <p:cNvPr id="171" name="Google Shape;171;p17"/>
          <p:cNvPicPr preferRelativeResize="0"/>
          <p:nvPr/>
        </p:nvPicPr>
        <p:blipFill rotWithShape="1">
          <a:blip r:embed="rId3">
            <a:alphaModFix/>
          </a:blip>
          <a:srcRect t="25862" b="27138"/>
          <a:stretch/>
        </p:blipFill>
        <p:spPr>
          <a:xfrm>
            <a:off x="0" y="0"/>
            <a:ext cx="17159288" cy="6048219"/>
          </a:xfrm>
          <a:prstGeom prst="rect">
            <a:avLst/>
          </a:prstGeom>
          <a:noFill/>
          <a:ln>
            <a:noFill/>
          </a:ln>
        </p:spPr>
      </p:pic>
      <p:sp>
        <p:nvSpPr>
          <p:cNvPr id="172" name="Google Shape;172;p17"/>
          <p:cNvSpPr txBox="1"/>
          <p:nvPr/>
        </p:nvSpPr>
        <p:spPr>
          <a:xfrm>
            <a:off x="914400" y="733425"/>
            <a:ext cx="10742100" cy="115031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AGENDA</a:t>
            </a:r>
            <a:endParaRPr sz="1400" b="0" i="0" u="none" strike="noStrike" cap="none" dirty="0">
              <a:solidFill>
                <a:srgbClr val="000000"/>
              </a:solidFill>
              <a:latin typeface="Merriweather"/>
              <a:ea typeface="Merriweather"/>
              <a:cs typeface="Merriweather"/>
              <a:sym typeface="Merriweathe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3B0B892-8CAF-0590-523E-F497A8387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19EE0676-20F8-D44C-A0D8-43310B449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8944177" cy="10287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Google Shape;517;p33">
            <a:extLst>
              <a:ext uri="{FF2B5EF4-FFF2-40B4-BE49-F238E27FC236}">
                <a16:creationId xmlns:a16="http://schemas.microsoft.com/office/drawing/2014/main" id="{490395A0-771A-51B3-0984-8CAF210C81F3}"/>
              </a:ext>
            </a:extLst>
          </p:cNvPr>
          <p:cNvSpPr txBox="1"/>
          <p:nvPr/>
        </p:nvSpPr>
        <p:spPr>
          <a:xfrm>
            <a:off x="282387" y="269081"/>
            <a:ext cx="17223947" cy="1353241"/>
          </a:xfrm>
          <a:prstGeom prst="rect">
            <a:avLst/>
          </a:prstGeom>
        </p:spPr>
        <p:txBody>
          <a:bodyPr spcFirstLastPara="1" vert="horz" lIns="91440" tIns="45720" rIns="91440" bIns="45720" rtlCol="0" anchor="ctr" anchorCtr="0">
            <a:noAutofit/>
          </a:bodyPr>
          <a:lstStyle/>
          <a:p>
            <a:pPr>
              <a:lnSpc>
                <a:spcPct val="90000"/>
              </a:lnSpc>
              <a:spcBef>
                <a:spcPct val="0"/>
              </a:spcBef>
              <a:spcAft>
                <a:spcPts val="600"/>
              </a:spcAft>
              <a:buSzPts val="6500"/>
              <a:defRPr/>
            </a:pPr>
            <a:r>
              <a:rPr lang="en-US" sz="6500" dirty="0">
                <a:latin typeface="Merriweather"/>
                <a:sym typeface="Merriweather"/>
              </a:rPr>
              <a:t>4.	Modeling and </a:t>
            </a:r>
            <a:r>
              <a:rPr lang="en-US" altLang="zh-CN" sz="6500" dirty="0">
                <a:latin typeface="Merriweather"/>
                <a:sym typeface="Merriweather"/>
              </a:rPr>
              <a:t>Pipeline</a:t>
            </a:r>
            <a:r>
              <a:rPr lang="en-US" sz="6500" dirty="0">
                <a:latin typeface="Merriweather"/>
                <a:sym typeface="Merriweather"/>
              </a:rPr>
              <a:t>s Creation</a:t>
            </a:r>
            <a:r>
              <a:rPr kumimoji="0" lang="en-US" sz="66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(8/11)</a:t>
            </a:r>
          </a:p>
        </p:txBody>
      </p:sp>
      <p:sp>
        <p:nvSpPr>
          <p:cNvPr id="8" name="Google Shape;516;p33">
            <a:extLst>
              <a:ext uri="{FF2B5EF4-FFF2-40B4-BE49-F238E27FC236}">
                <a16:creationId xmlns:a16="http://schemas.microsoft.com/office/drawing/2014/main" id="{AEEAFDA1-F53D-481D-7744-A547635BC298}"/>
              </a:ext>
            </a:extLst>
          </p:cNvPr>
          <p:cNvSpPr txBox="1"/>
          <p:nvPr/>
        </p:nvSpPr>
        <p:spPr>
          <a:xfrm>
            <a:off x="593246" y="2447121"/>
            <a:ext cx="5936142" cy="5392758"/>
          </a:xfrm>
          <a:prstGeom prst="rect">
            <a:avLst/>
          </a:prstGeom>
          <a:noFill/>
          <a:ln>
            <a:noFill/>
          </a:ln>
        </p:spPr>
        <p:txBody>
          <a:bodyPr spcFirstLastPara="1" wrap="square" lIns="0" tIns="0" rIns="0" bIns="0" anchor="t" anchorCtr="0">
            <a:spAutoFit/>
          </a:bodyPr>
          <a:lstStyle/>
          <a:p>
            <a:pPr marR="0" lvl="0" algn="l" defTabSz="914400" rtl="0" eaLnBrk="1" fontAlgn="auto" latinLnBrk="0" hangingPunct="1">
              <a:lnSpc>
                <a:spcPct val="107000"/>
              </a:lnSpc>
              <a:spcBef>
                <a:spcPts val="0"/>
              </a:spcBef>
              <a:spcAft>
                <a:spcPts val="0"/>
              </a:spcAft>
              <a:buClr>
                <a:srgbClr val="000000"/>
              </a:buClr>
              <a:buSzTx/>
              <a:tabLst/>
              <a:defRPr/>
            </a:pPr>
            <a:r>
              <a:rPr lang="en-GB" sz="2800" dirty="0">
                <a:solidFill>
                  <a:schemeClr val="bg1"/>
                </a:solidFill>
                <a:latin typeface="Alegreya Sans Medium" panose="020B0604020202020204" charset="0"/>
              </a:rPr>
              <a:t>2)  Pipeline 2 – Dataset without PCA:</a:t>
            </a:r>
            <a:endParaRPr lang="en-CA" sz="2800" dirty="0">
              <a:solidFill>
                <a:schemeClr val="bg1"/>
              </a:solidFill>
              <a:latin typeface="Alegreya Sans Medium" panose="020B0604020202020204" charset="0"/>
            </a:endParaRPr>
          </a:p>
          <a:p>
            <a:pPr marL="1298575" indent="-342900">
              <a:lnSpc>
                <a:spcPct val="150000"/>
              </a:lnSpc>
              <a:buFont typeface="+mj-lt"/>
              <a:buAutoNum type="alphaLcParenR"/>
            </a:pPr>
            <a:r>
              <a:rPr lang="en-GB" sz="2800" dirty="0">
                <a:latin typeface="Alegreya Sans Medium" panose="020B0604020202020204" charset="0"/>
              </a:rPr>
              <a:t>We did another Pipeline without PCA in comparison with the first Pipeline </a:t>
            </a:r>
            <a:r>
              <a:rPr lang="en-US" altLang="zh-CN" sz="2800" dirty="0">
                <a:latin typeface="Alegreya Sans Medium" panose="020B0604020202020204" charset="0"/>
              </a:rPr>
              <a:t>using</a:t>
            </a:r>
            <a:r>
              <a:rPr lang="en-GB" sz="2800" dirty="0">
                <a:latin typeface="Alegreya Sans Medium" panose="020B0604020202020204" charset="0"/>
              </a:rPr>
              <a:t> PCA. </a:t>
            </a:r>
          </a:p>
          <a:p>
            <a:pPr marL="1298575" indent="-342900">
              <a:lnSpc>
                <a:spcPct val="150000"/>
              </a:lnSpc>
              <a:buFont typeface="+mj-lt"/>
              <a:buAutoNum type="alphaLcParenR"/>
            </a:pPr>
            <a:r>
              <a:rPr lang="en-GB" sz="2800" dirty="0">
                <a:latin typeface="Alegreya Sans Medium" panose="020B0604020202020204" charset="0"/>
              </a:rPr>
              <a:t>After balancing the data, we created the same 6 models as above without using PCA. </a:t>
            </a:r>
          </a:p>
          <a:p>
            <a:pPr marL="1298575" indent="-342900">
              <a:lnSpc>
                <a:spcPct val="107000"/>
              </a:lnSpc>
              <a:buFont typeface="+mj-lt"/>
              <a:buAutoNum type="alphaLcParenR"/>
            </a:pPr>
            <a:endParaRPr lang="en-GB" sz="800" dirty="0">
              <a:latin typeface="Alegreya Sans Medium" panose="020B0604020202020204" charset="0"/>
            </a:endParaRPr>
          </a:p>
          <a:p>
            <a:pPr marL="955675">
              <a:lnSpc>
                <a:spcPct val="107000"/>
              </a:lnSpc>
            </a:pPr>
            <a:r>
              <a:rPr lang="en-GB" sz="2800" b="1" dirty="0">
                <a:latin typeface="Alegreya Sans Medium" panose="020B0604020202020204" charset="0"/>
              </a:rPr>
              <a:t>						</a:t>
            </a:r>
            <a:endParaRPr sz="2800" dirty="0">
              <a:latin typeface="Alegreya Sans Medium" panose="020B0604020202020204" charset="0"/>
              <a:ea typeface="DengXian" panose="02010600030101010101" pitchFamily="2" charset="-122"/>
              <a:sym typeface="Alegreya Sans Medium"/>
            </a:endParaRPr>
          </a:p>
        </p:txBody>
      </p:sp>
    </p:spTree>
    <p:extLst>
      <p:ext uri="{BB962C8B-B14F-4D97-AF65-F5344CB8AC3E}">
        <p14:creationId xmlns:p14="http://schemas.microsoft.com/office/powerpoint/2010/main" val="3956194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pic>
        <p:nvPicPr>
          <p:cNvPr id="5" name="Picture 4">
            <a:extLst>
              <a:ext uri="{FF2B5EF4-FFF2-40B4-BE49-F238E27FC236}">
                <a16:creationId xmlns:a16="http://schemas.microsoft.com/office/drawing/2014/main" id="{2797C1F8-67EC-2B8F-F24F-C3370978ED78}"/>
              </a:ext>
            </a:extLst>
          </p:cNvPr>
          <p:cNvPicPr>
            <a:picLocks noChangeAspect="1"/>
          </p:cNvPicPr>
          <p:nvPr/>
        </p:nvPicPr>
        <p:blipFill>
          <a:blip r:embed="rId3"/>
          <a:stretch>
            <a:fillRect/>
          </a:stretch>
        </p:blipFill>
        <p:spPr>
          <a:xfrm>
            <a:off x="10101742" y="1548063"/>
            <a:ext cx="6247026" cy="6149110"/>
          </a:xfrm>
          <a:prstGeom prst="rect">
            <a:avLst/>
          </a:prstGeom>
        </p:spPr>
      </p:pic>
      <p:pic>
        <p:nvPicPr>
          <p:cNvPr id="7" name="Picture 6">
            <a:extLst>
              <a:ext uri="{FF2B5EF4-FFF2-40B4-BE49-F238E27FC236}">
                <a16:creationId xmlns:a16="http://schemas.microsoft.com/office/drawing/2014/main" id="{78F9848F-7B7E-F450-0031-956C62F9CE12}"/>
              </a:ext>
            </a:extLst>
          </p:cNvPr>
          <p:cNvPicPr>
            <a:picLocks noChangeAspect="1"/>
          </p:cNvPicPr>
          <p:nvPr/>
        </p:nvPicPr>
        <p:blipFill>
          <a:blip r:embed="rId4"/>
          <a:stretch>
            <a:fillRect/>
          </a:stretch>
        </p:blipFill>
        <p:spPr>
          <a:xfrm>
            <a:off x="687741" y="1622322"/>
            <a:ext cx="8072593" cy="4619444"/>
          </a:xfrm>
          <a:prstGeom prst="rect">
            <a:avLst/>
          </a:prstGeom>
        </p:spPr>
      </p:pic>
      <p:sp>
        <p:nvSpPr>
          <p:cNvPr id="8" name="Google Shape;516;p33">
            <a:extLst>
              <a:ext uri="{FF2B5EF4-FFF2-40B4-BE49-F238E27FC236}">
                <a16:creationId xmlns:a16="http://schemas.microsoft.com/office/drawing/2014/main" id="{8081D447-B475-CA3B-8E9E-E586292D3CCC}"/>
              </a:ext>
            </a:extLst>
          </p:cNvPr>
          <p:cNvSpPr txBox="1"/>
          <p:nvPr/>
        </p:nvSpPr>
        <p:spPr>
          <a:xfrm>
            <a:off x="569243" y="6921116"/>
            <a:ext cx="7396038" cy="2371034"/>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Char char="•"/>
              <a:tabLst/>
              <a:defRPr/>
            </a:pPr>
            <a:r>
              <a:rPr lang="en-US" sz="2400" b="1" dirty="0">
                <a:solidFill>
                  <a:srgbClr val="C00000"/>
                </a:solidFill>
                <a:latin typeface="Alegreya Sans Medium" panose="020B0604020202020204" charset="0"/>
              </a:rPr>
              <a:t>Random Forest model </a:t>
            </a:r>
            <a:r>
              <a:rPr lang="en-US" sz="2400" dirty="0">
                <a:latin typeface="Alegreya Sans Medium" panose="020B0604020202020204" charset="0"/>
              </a:rPr>
              <a:t>has the highest AUC score, indicating it has best overall performance compared to other models.</a:t>
            </a:r>
          </a:p>
          <a:p>
            <a:pPr marL="342900" marR="0" lvl="0" indent="-342900" algn="l" defTabSz="914400" rtl="0" eaLnBrk="1" fontAlgn="auto" latinLnBrk="0" hangingPunct="1">
              <a:lnSpc>
                <a:spcPct val="107000"/>
              </a:lnSpc>
              <a:spcBef>
                <a:spcPts val="0"/>
              </a:spcBef>
              <a:spcAft>
                <a:spcPts val="0"/>
              </a:spcAft>
              <a:buClr>
                <a:srgbClr val="000000"/>
              </a:buClr>
              <a:buSzTx/>
              <a:buFont typeface="Arial" panose="020B0604020202020204" pitchFamily="34" charset="0"/>
              <a:buChar char="•"/>
              <a:tabLst/>
              <a:defRPr/>
            </a:pPr>
            <a:r>
              <a:rPr lang="en-US" sz="2400" dirty="0">
                <a:latin typeface="Alegreya Sans Medium" panose="020B0604020202020204" charset="0"/>
              </a:rPr>
              <a:t>Logistic Regression and Decision Tree models have the lowest AUC score, indicating their performance is relatively poor compared to other models.</a:t>
            </a:r>
            <a:endParaRPr lang="en-CA" sz="2400" dirty="0">
              <a:latin typeface="Alegreya Sans Medium" panose="020B0604020202020204" charset="0"/>
            </a:endParaRPr>
          </a:p>
        </p:txBody>
      </p:sp>
      <p:sp>
        <p:nvSpPr>
          <p:cNvPr id="9" name="Oval 8">
            <a:extLst>
              <a:ext uri="{FF2B5EF4-FFF2-40B4-BE49-F238E27FC236}">
                <a16:creationId xmlns:a16="http://schemas.microsoft.com/office/drawing/2014/main" id="{0EE37261-40D1-E084-DE5F-132C5E747C8D}"/>
              </a:ext>
            </a:extLst>
          </p:cNvPr>
          <p:cNvSpPr/>
          <p:nvPr/>
        </p:nvSpPr>
        <p:spPr>
          <a:xfrm>
            <a:off x="6851057" y="4829175"/>
            <a:ext cx="2093119" cy="72151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517;p33">
            <a:extLst>
              <a:ext uri="{FF2B5EF4-FFF2-40B4-BE49-F238E27FC236}">
                <a16:creationId xmlns:a16="http://schemas.microsoft.com/office/drawing/2014/main" id="{6E03C849-B6F6-70E3-0A55-BB3556127901}"/>
              </a:ext>
            </a:extLst>
          </p:cNvPr>
          <p:cNvSpPr txBox="1"/>
          <p:nvPr/>
        </p:nvSpPr>
        <p:spPr>
          <a:xfrm>
            <a:off x="282387" y="269081"/>
            <a:ext cx="17223947" cy="1353241"/>
          </a:xfrm>
          <a:prstGeom prst="rect">
            <a:avLst/>
          </a:prstGeom>
        </p:spPr>
        <p:txBody>
          <a:bodyPr spcFirstLastPara="1" vert="horz" lIns="91440" tIns="45720" rIns="91440" bIns="45720" rtlCol="0" anchor="ctr" anchorCtr="0">
            <a:noAutofit/>
          </a:bodyPr>
          <a:lstStyle/>
          <a:p>
            <a:pPr>
              <a:lnSpc>
                <a:spcPct val="90000"/>
              </a:lnSpc>
              <a:spcBef>
                <a:spcPct val="0"/>
              </a:spcBef>
              <a:spcAft>
                <a:spcPts val="600"/>
              </a:spcAft>
              <a:buSzPts val="6500"/>
              <a:defRPr/>
            </a:pPr>
            <a:r>
              <a:rPr lang="en-US" sz="6500" dirty="0">
                <a:latin typeface="Merriweather"/>
                <a:sym typeface="Merriweather"/>
              </a:rPr>
              <a:t>4.	Modeling and </a:t>
            </a:r>
            <a:r>
              <a:rPr lang="en-US" altLang="zh-CN" sz="6500" dirty="0">
                <a:latin typeface="Merriweather"/>
                <a:sym typeface="Merriweather"/>
              </a:rPr>
              <a:t>Pipeline</a:t>
            </a:r>
            <a:r>
              <a:rPr lang="en-US" sz="6500" dirty="0">
                <a:latin typeface="Merriweather"/>
                <a:sym typeface="Merriweather"/>
              </a:rPr>
              <a:t>s Creation</a:t>
            </a:r>
            <a:r>
              <a:rPr kumimoji="0" lang="en-US" sz="66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(8/11)</a:t>
            </a:r>
          </a:p>
        </p:txBody>
      </p:sp>
    </p:spTree>
    <p:extLst>
      <p:ext uri="{BB962C8B-B14F-4D97-AF65-F5344CB8AC3E}">
        <p14:creationId xmlns:p14="http://schemas.microsoft.com/office/powerpoint/2010/main" val="12185202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3B0B892-8CAF-0590-523E-F497A83877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19EE0676-20F8-D44C-A0D8-43310B4497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8944177" cy="10287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Google Shape;517;p33">
            <a:extLst>
              <a:ext uri="{FF2B5EF4-FFF2-40B4-BE49-F238E27FC236}">
                <a16:creationId xmlns:a16="http://schemas.microsoft.com/office/drawing/2014/main" id="{490395A0-771A-51B3-0984-8CAF210C81F3}"/>
              </a:ext>
            </a:extLst>
          </p:cNvPr>
          <p:cNvSpPr txBox="1"/>
          <p:nvPr/>
        </p:nvSpPr>
        <p:spPr>
          <a:xfrm>
            <a:off x="282387" y="269082"/>
            <a:ext cx="16674117" cy="1736181"/>
          </a:xfrm>
          <a:prstGeom prst="rect">
            <a:avLst/>
          </a:prstGeom>
        </p:spPr>
        <p:txBody>
          <a:bodyPr spcFirstLastPara="1" vert="horz" lIns="91440" tIns="45720" rIns="91440" bIns="45720" rtlCol="0" anchor="ctr" anchorCtr="0">
            <a:normAutofit/>
          </a:bodyPr>
          <a:lstStyle/>
          <a:p>
            <a:pPr>
              <a:lnSpc>
                <a:spcPct val="90000"/>
              </a:lnSpc>
              <a:spcBef>
                <a:spcPct val="0"/>
              </a:spcBef>
              <a:spcAft>
                <a:spcPts val="600"/>
              </a:spcAft>
              <a:buSzPts val="6500"/>
              <a:defRPr/>
            </a:pPr>
            <a:r>
              <a:rPr lang="en-US" sz="6500" dirty="0">
                <a:latin typeface="Merriweather"/>
                <a:sym typeface="Merriweather"/>
              </a:rPr>
              <a:t>4.	Modeling and </a:t>
            </a:r>
            <a:r>
              <a:rPr lang="en-US" altLang="zh-CN" sz="6500" dirty="0">
                <a:latin typeface="Merriweather"/>
                <a:sym typeface="Merriweather"/>
              </a:rPr>
              <a:t>Pipeline</a:t>
            </a:r>
            <a:r>
              <a:rPr lang="en-US" sz="6500" dirty="0">
                <a:latin typeface="Merriweather"/>
                <a:sym typeface="Merriweather"/>
              </a:rPr>
              <a:t>s Creation </a:t>
            </a:r>
            <a:r>
              <a:rPr kumimoji="0" lang="en-US" sz="66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(9/11)</a:t>
            </a:r>
          </a:p>
        </p:txBody>
      </p:sp>
      <p:sp>
        <p:nvSpPr>
          <p:cNvPr id="6" name="Google Shape;516;p33">
            <a:extLst>
              <a:ext uri="{FF2B5EF4-FFF2-40B4-BE49-F238E27FC236}">
                <a16:creationId xmlns:a16="http://schemas.microsoft.com/office/drawing/2014/main" id="{56D2DA3A-9554-CD47-CFE1-DA24F6C92AF6}"/>
              </a:ext>
            </a:extLst>
          </p:cNvPr>
          <p:cNvSpPr txBox="1"/>
          <p:nvPr/>
        </p:nvSpPr>
        <p:spPr>
          <a:xfrm>
            <a:off x="447804" y="1544310"/>
            <a:ext cx="9806665" cy="7814128"/>
          </a:xfrm>
          <a:prstGeom prst="rect">
            <a:avLst/>
          </a:prstGeom>
        </p:spPr>
        <p:txBody>
          <a:bodyPr spcFirstLastPara="1" vert="horz" lIns="91440" tIns="45720" rIns="91440" bIns="45720" rtlCol="0" anchorCtr="0">
            <a:noAutofit/>
          </a:bodyPr>
          <a:lstStyle/>
          <a:p>
            <a:pPr marR="0" lvl="0" algn="l" defTabSz="914400" rtl="0" eaLnBrk="1" fontAlgn="auto" latinLnBrk="0" hangingPunct="1">
              <a:spcBef>
                <a:spcPts val="0"/>
              </a:spcBef>
              <a:spcAft>
                <a:spcPts val="0"/>
              </a:spcAft>
              <a:buClr>
                <a:srgbClr val="000000"/>
              </a:buClr>
              <a:buSzTx/>
              <a:tabLst/>
              <a:defRPr/>
            </a:pPr>
            <a:endParaRPr lang="en-GB" sz="2800" dirty="0">
              <a:latin typeface="Alegreya Sans Medium" panose="020B0604020202020204" charset="0"/>
            </a:endParaRPr>
          </a:p>
          <a:p>
            <a:pPr marR="0" lvl="0" algn="l" defTabSz="914400" rtl="0" eaLnBrk="1" fontAlgn="auto" latinLnBrk="0" hangingPunct="1">
              <a:spcBef>
                <a:spcPts val="0"/>
              </a:spcBef>
              <a:spcAft>
                <a:spcPts val="0"/>
              </a:spcAft>
              <a:buClr>
                <a:srgbClr val="000000"/>
              </a:buClr>
              <a:buSzTx/>
              <a:tabLst/>
              <a:defRPr/>
            </a:pPr>
            <a:r>
              <a:rPr lang="en-GB" sz="2800" dirty="0">
                <a:solidFill>
                  <a:schemeClr val="bg1"/>
                </a:solidFill>
                <a:latin typeface="Alegreya Sans Medium" panose="020B0604020202020204" charset="0"/>
              </a:rPr>
              <a:t>3) Pipeline 3 - Models with Feature Selection (Dataset with PCA)</a:t>
            </a:r>
          </a:p>
          <a:p>
            <a:pPr marR="0" lvl="0" algn="l" defTabSz="914400" rtl="0" eaLnBrk="1" fontAlgn="auto" latinLnBrk="0" hangingPunct="1">
              <a:spcBef>
                <a:spcPts val="0"/>
              </a:spcBef>
              <a:spcAft>
                <a:spcPts val="0"/>
              </a:spcAft>
              <a:buClr>
                <a:srgbClr val="000000"/>
              </a:buClr>
              <a:buSzTx/>
              <a:tabLst/>
              <a:defRPr/>
            </a:pPr>
            <a:endParaRPr lang="en-CA" sz="800" dirty="0">
              <a:latin typeface="Alegreya Sans Medium" panose="020B0604020202020204" charset="0"/>
            </a:endParaRPr>
          </a:p>
          <a:p>
            <a:pPr marL="955675" lvl="3">
              <a:spcAft>
                <a:spcPts val="800"/>
              </a:spcAft>
            </a:pPr>
            <a:r>
              <a:rPr lang="en-GB" sz="2800" dirty="0">
                <a:latin typeface="Alegreya Sans Medium" panose="020B0604020202020204" charset="0"/>
              </a:rPr>
              <a:t>     a) In this Pipeline, we created feature selections on 4 models. </a:t>
            </a:r>
          </a:p>
          <a:p>
            <a:pPr marL="955675" lvl="3">
              <a:spcAft>
                <a:spcPts val="800"/>
              </a:spcAft>
            </a:pPr>
            <a:r>
              <a:rPr lang="en-GB" sz="2800" dirty="0">
                <a:latin typeface="Alegreya Sans Medium" panose="020B0604020202020204" charset="0"/>
              </a:rPr>
              <a:t>     b) Each model </a:t>
            </a:r>
            <a:r>
              <a:rPr lang="en-US" sz="2800" dirty="0">
                <a:latin typeface="Alegreya Sans Medium" panose="020B0604020202020204" charset="0"/>
              </a:rPr>
              <a:t>performs a grid search to find the best parameters.</a:t>
            </a:r>
          </a:p>
          <a:p>
            <a:pPr marL="955675" lvl="3">
              <a:spcAft>
                <a:spcPts val="800"/>
              </a:spcAft>
            </a:pPr>
            <a:r>
              <a:rPr lang="en-US" sz="2800" dirty="0">
                <a:latin typeface="Alegreya Sans Medium" panose="020B0604020202020204" charset="0"/>
              </a:rPr>
              <a:t>     c) Fit these selected columns to train and test the model.</a:t>
            </a:r>
          </a:p>
          <a:p>
            <a:pPr marL="955675" lvl="3">
              <a:spcAft>
                <a:spcPts val="800"/>
              </a:spcAft>
            </a:pPr>
            <a:endParaRPr lang="en-GB" sz="2800" dirty="0">
              <a:latin typeface="Alegreya Sans Medium" panose="020B0604020202020204" charset="0"/>
            </a:endParaRPr>
          </a:p>
          <a:p>
            <a:pPr marL="955675">
              <a:spcAft>
                <a:spcPts val="800"/>
              </a:spcAft>
            </a:pPr>
            <a:r>
              <a:rPr lang="en-GB" sz="2800" dirty="0">
                <a:latin typeface="Alegreya Sans Medium" panose="020B0604020202020204" charset="0"/>
              </a:rPr>
              <a:t>Model 1: Logistic Regression with Feature Selection, </a:t>
            </a:r>
            <a:r>
              <a:rPr lang="en-US" sz="2800" dirty="0">
                <a:latin typeface="Alegreya Sans Medium" panose="020B0604020202020204" charset="0"/>
              </a:rPr>
              <a:t>Number of Feature selected:  </a:t>
            </a:r>
            <a:r>
              <a:rPr lang="en-US" sz="2800" b="1" dirty="0">
                <a:solidFill>
                  <a:srgbClr val="C00000"/>
                </a:solidFill>
                <a:latin typeface="Alegreya Sans Medium" panose="020B0604020202020204" charset="0"/>
              </a:rPr>
              <a:t>20. </a:t>
            </a:r>
            <a:endParaRPr lang="en-GB" sz="2800" b="1" dirty="0">
              <a:solidFill>
                <a:srgbClr val="C00000"/>
              </a:solidFill>
              <a:latin typeface="Alegreya Sans Medium" panose="020B0604020202020204" charset="0"/>
            </a:endParaRPr>
          </a:p>
          <a:p>
            <a:pPr marL="955675">
              <a:spcAft>
                <a:spcPts val="800"/>
              </a:spcAft>
            </a:pPr>
            <a:r>
              <a:rPr lang="en-GB" sz="2800" dirty="0">
                <a:latin typeface="Alegreya Sans Medium" panose="020B0604020202020204" charset="0"/>
              </a:rPr>
              <a:t>Model 2: Random Forest with Feature Selection, </a:t>
            </a:r>
            <a:r>
              <a:rPr lang="en-US" sz="2800" dirty="0">
                <a:latin typeface="Alegreya Sans Medium" panose="020B0604020202020204" charset="0"/>
              </a:rPr>
              <a:t>Number of Feature selected:  </a:t>
            </a:r>
            <a:r>
              <a:rPr lang="en-US" sz="2800" b="1" dirty="0">
                <a:solidFill>
                  <a:srgbClr val="C00000"/>
                </a:solidFill>
                <a:latin typeface="Alegreya Sans Medium" panose="020B0604020202020204" charset="0"/>
              </a:rPr>
              <a:t>20. </a:t>
            </a:r>
            <a:endParaRPr lang="en-GB" sz="2800" b="1" dirty="0">
              <a:solidFill>
                <a:srgbClr val="C00000"/>
              </a:solidFill>
              <a:latin typeface="Alegreya Sans Medium" panose="020B0604020202020204" charset="0"/>
            </a:endParaRPr>
          </a:p>
          <a:p>
            <a:pPr marL="955675">
              <a:spcAft>
                <a:spcPts val="800"/>
              </a:spcAft>
            </a:pPr>
            <a:r>
              <a:rPr lang="en-GB" sz="2800" dirty="0">
                <a:latin typeface="Alegreya Sans Medium" panose="020B0604020202020204" charset="0"/>
              </a:rPr>
              <a:t>Model 3: Decision Tree with Feature Selection, </a:t>
            </a:r>
            <a:r>
              <a:rPr lang="en-US" sz="2800" dirty="0">
                <a:latin typeface="Alegreya Sans Medium" panose="020B0604020202020204" charset="0"/>
              </a:rPr>
              <a:t>Number of Feature selected: </a:t>
            </a:r>
            <a:r>
              <a:rPr lang="en-US" sz="2800" b="1" dirty="0">
                <a:solidFill>
                  <a:srgbClr val="C00000"/>
                </a:solidFill>
                <a:latin typeface="Alegreya Sans Medium" panose="020B0604020202020204" charset="0"/>
              </a:rPr>
              <a:t> 15. </a:t>
            </a:r>
            <a:endParaRPr lang="en-GB" sz="2800" b="1" dirty="0">
              <a:solidFill>
                <a:srgbClr val="C00000"/>
              </a:solidFill>
              <a:latin typeface="Alegreya Sans Medium" panose="020B0604020202020204" charset="0"/>
            </a:endParaRPr>
          </a:p>
          <a:p>
            <a:pPr marL="955675">
              <a:spcAft>
                <a:spcPts val="800"/>
              </a:spcAft>
            </a:pPr>
            <a:r>
              <a:rPr lang="en-GB" sz="2800" dirty="0">
                <a:latin typeface="Alegreya Sans Medium" panose="020B0604020202020204" charset="0"/>
              </a:rPr>
              <a:t>Model 4: KNN with Feature Selection, </a:t>
            </a:r>
            <a:r>
              <a:rPr lang="en-US" sz="2800" dirty="0">
                <a:latin typeface="Alegreya Sans Medium" panose="020B0604020202020204" charset="0"/>
              </a:rPr>
              <a:t>Number of Feature selected:  </a:t>
            </a:r>
            <a:r>
              <a:rPr lang="en-US" sz="2800" b="1" dirty="0">
                <a:solidFill>
                  <a:srgbClr val="C00000"/>
                </a:solidFill>
                <a:latin typeface="Alegreya Sans Medium" panose="020B0604020202020204" charset="0"/>
              </a:rPr>
              <a:t>15. </a:t>
            </a:r>
            <a:endParaRPr lang="en-CA" sz="2800" b="1" dirty="0">
              <a:solidFill>
                <a:srgbClr val="C00000"/>
              </a:solidFill>
              <a:latin typeface="Alegreya Sans Medium" panose="020B0604020202020204" charset="0"/>
            </a:endParaRPr>
          </a:p>
          <a:p>
            <a:pPr marL="0" marR="0" lvl="0" indent="-228600" fontAlgn="auto">
              <a:spcBef>
                <a:spcPts val="0"/>
              </a:spcBef>
              <a:spcAft>
                <a:spcPts val="600"/>
              </a:spcAft>
              <a:buClr>
                <a:srgbClr val="000000"/>
              </a:buClr>
              <a:buSzPts val="2000"/>
              <a:buFont typeface="Arial" panose="020B0604020202020204" pitchFamily="34" charset="0"/>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sym typeface="Alegreya Sans Medium"/>
            </a:endParaRPr>
          </a:p>
        </p:txBody>
      </p:sp>
      <p:pic>
        <p:nvPicPr>
          <p:cNvPr id="2" name="Picture 1">
            <a:extLst>
              <a:ext uri="{FF2B5EF4-FFF2-40B4-BE49-F238E27FC236}">
                <a16:creationId xmlns:a16="http://schemas.microsoft.com/office/drawing/2014/main" id="{E9478412-43DE-7DD5-D097-CD36F15BB259}"/>
              </a:ext>
            </a:extLst>
          </p:cNvPr>
          <p:cNvPicPr>
            <a:picLocks noChangeAspect="1"/>
          </p:cNvPicPr>
          <p:nvPr/>
        </p:nvPicPr>
        <p:blipFill>
          <a:blip r:embed="rId3"/>
          <a:stretch>
            <a:fillRect/>
          </a:stretch>
        </p:blipFill>
        <p:spPr>
          <a:xfrm>
            <a:off x="10453704" y="2005263"/>
            <a:ext cx="7551908" cy="7527468"/>
          </a:xfrm>
          <a:prstGeom prst="rect">
            <a:avLst/>
          </a:prstGeom>
        </p:spPr>
      </p:pic>
    </p:spTree>
    <p:extLst>
      <p:ext uri="{BB962C8B-B14F-4D97-AF65-F5344CB8AC3E}">
        <p14:creationId xmlns:p14="http://schemas.microsoft.com/office/powerpoint/2010/main" val="20454932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334619" y="1500445"/>
            <a:ext cx="15858096" cy="1885388"/>
          </a:xfrm>
          <a:prstGeom prst="rect">
            <a:avLst/>
          </a:prstGeom>
          <a:noFill/>
          <a:ln>
            <a:noFill/>
          </a:ln>
        </p:spPr>
        <p:txBody>
          <a:bodyPr spcFirstLastPara="1" wrap="square" lIns="0" tIns="0" rIns="0" bIns="0" anchor="t" anchorCtr="0">
            <a:spAutoFit/>
          </a:bodyPr>
          <a:lstStyle/>
          <a:p>
            <a:pPr marL="342900" marR="0" lvl="0" indent="-342900" algn="l" defTabSz="914400" rtl="0" eaLnBrk="1" fontAlgn="auto" latinLnBrk="0" hangingPunct="1">
              <a:lnSpc>
                <a:spcPct val="150000"/>
              </a:lnSpc>
              <a:spcBef>
                <a:spcPts val="0"/>
              </a:spcBef>
              <a:spcAft>
                <a:spcPts val="0"/>
              </a:spcAft>
              <a:buClr>
                <a:srgbClr val="000000"/>
              </a:buClr>
              <a:buSzTx/>
              <a:buFont typeface="Symbol" panose="05050102010706020507" pitchFamily="18" charset="2"/>
              <a:buChar char=""/>
              <a:tabLst/>
              <a:defRPr/>
            </a:pPr>
            <a:r>
              <a:rPr lang="en-GB" sz="2800" dirty="0">
                <a:latin typeface="Alegreya Sans Medium" panose="020B0604020202020204" charset="0"/>
              </a:rPr>
              <a:t>Pipelines creation </a:t>
            </a:r>
            <a:r>
              <a:rPr lang="en-US" sz="2800" dirty="0">
                <a:latin typeface="Alegreya Sans Medium" panose="020B0604020202020204" charset="0"/>
              </a:rPr>
              <a:t>and rationale behind it (at least 3)</a:t>
            </a:r>
            <a:endParaRPr lang="en-GB" sz="2800" dirty="0">
              <a:latin typeface="Alegreya Sans Medium" panose="020B0604020202020204" charset="0"/>
            </a:endParaRPr>
          </a:p>
          <a:p>
            <a:pPr marR="0" lvl="0" algn="l" defTabSz="914400" rtl="0" eaLnBrk="1" fontAlgn="auto" latinLnBrk="0" hangingPunct="1">
              <a:lnSpc>
                <a:spcPct val="150000"/>
              </a:lnSpc>
              <a:spcBef>
                <a:spcPts val="0"/>
              </a:spcBef>
              <a:spcAft>
                <a:spcPts val="0"/>
              </a:spcAft>
              <a:buClr>
                <a:srgbClr val="000000"/>
              </a:buClr>
              <a:buSzTx/>
              <a:tabLst/>
              <a:defRPr/>
            </a:pPr>
            <a:r>
              <a:rPr lang="en-GB" sz="2800" dirty="0">
                <a:latin typeface="Alegreya Sans Medium" panose="020B0604020202020204" charset="0"/>
              </a:rPr>
              <a:t>       3) Pipeline 3 - Models with Feature Selection (Dataset with PCA)</a:t>
            </a:r>
            <a:endParaRPr lang="en-CA" sz="2800" dirty="0">
              <a:latin typeface="Alegreya Sans Medium" panose="020B0604020202020204" charset="0"/>
            </a:endParaRPr>
          </a:p>
          <a:p>
            <a:pPr marL="1298575" indent="-342900">
              <a:lnSpc>
                <a:spcPct val="107000"/>
              </a:lnSpc>
              <a:buFont typeface="+mj-lt"/>
              <a:buAutoNum type="alphaLcParenR"/>
            </a:pPr>
            <a:endParaRPr lang="en-GB" sz="800" dirty="0">
              <a:latin typeface="Alegreya Sans Medium" panose="020B0604020202020204" charset="0"/>
            </a:endParaRPr>
          </a:p>
          <a:p>
            <a:pPr marL="955675">
              <a:lnSpc>
                <a:spcPct val="107000"/>
              </a:lnSpc>
            </a:pPr>
            <a:r>
              <a:rPr lang="en-GB" sz="2800" b="1" dirty="0">
                <a:latin typeface="Alegreya Sans Medium" panose="020B0604020202020204" charset="0"/>
              </a:rPr>
              <a:t>		Training and Testing Scores 					 ROC Curve and </a:t>
            </a:r>
            <a:r>
              <a:rPr lang="en-US" sz="2800" b="1" dirty="0">
                <a:latin typeface="Alegreya Sans Medium" panose="020B0604020202020204" charset="0"/>
              </a:rPr>
              <a:t>AUC Scores</a:t>
            </a:r>
            <a:endParaRPr sz="2800" dirty="0">
              <a:latin typeface="Alegreya Sans Medium" panose="020B0604020202020204" charset="0"/>
              <a:ea typeface="DengXian" panose="02010600030101010101" pitchFamily="2" charset="-122"/>
              <a:sym typeface="Alegreya Sans Medium"/>
            </a:endParaRP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6" y="190086"/>
            <a:ext cx="17265788" cy="1592615"/>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(10/11)</a:t>
            </a:r>
          </a:p>
          <a:p>
            <a:pPr marL="0" marR="0" lvl="0" indent="0" defTabSz="914400" rtl="0" eaLnBrk="1" fontAlgn="auto" latinLnBrk="0" hangingPunct="1">
              <a:lnSpc>
                <a:spcPct val="131000"/>
              </a:lnSpc>
              <a:spcBef>
                <a:spcPts val="0"/>
              </a:spcBef>
              <a:spcAft>
                <a:spcPts val="0"/>
              </a:spcAft>
              <a:buClr>
                <a:srgbClr val="000000"/>
              </a:buClr>
              <a:buSzPts val="6500"/>
              <a:buFont typeface="Arial"/>
              <a:buNone/>
              <a:tabLst/>
              <a:defRPr/>
            </a:pPr>
            <a:endParaRPr kumimoji="0" lang="en-US" sz="14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sp>
        <p:nvSpPr>
          <p:cNvPr id="10" name="Google Shape;516;p33">
            <a:extLst>
              <a:ext uri="{FF2B5EF4-FFF2-40B4-BE49-F238E27FC236}">
                <a16:creationId xmlns:a16="http://schemas.microsoft.com/office/drawing/2014/main" id="{C73BE563-2760-3788-325E-C2F2C128B2E8}"/>
              </a:ext>
            </a:extLst>
          </p:cNvPr>
          <p:cNvSpPr txBox="1"/>
          <p:nvPr/>
        </p:nvSpPr>
        <p:spPr>
          <a:xfrm>
            <a:off x="678816" y="7274532"/>
            <a:ext cx="9364836" cy="2816156"/>
          </a:xfrm>
          <a:prstGeom prst="rect">
            <a:avLst/>
          </a:prstGeom>
          <a:noFill/>
          <a:ln>
            <a:noFill/>
          </a:ln>
        </p:spPr>
        <p:txBody>
          <a:bodyPr spcFirstLastPara="1" wrap="square" lIns="0" tIns="0" rIns="0" bIns="0" anchor="t" anchorCtr="0">
            <a:spAutoFit/>
          </a:bodyPr>
          <a:lstStyle/>
          <a:p>
            <a:pPr marL="457200" indent="-457200" algn="l">
              <a:spcBef>
                <a:spcPts val="600"/>
              </a:spcBef>
              <a:buFont typeface="Arial" panose="020B0604020202020204" pitchFamily="34" charset="0"/>
              <a:buChar char="•"/>
            </a:pPr>
            <a:r>
              <a:rPr lang="en-US" sz="2400" i="0" dirty="0">
                <a:effectLst/>
                <a:latin typeface="Alegreya Sans Medium" panose="020B0604020202020204" charset="0"/>
              </a:rPr>
              <a:t>DT model has the best accuracy score compared to others, and KNN followed, Random Forest not perform well per the scores. </a:t>
            </a:r>
          </a:p>
          <a:p>
            <a:pPr marL="457200" indent="-457200" algn="l">
              <a:spcBef>
                <a:spcPts val="600"/>
              </a:spcBef>
              <a:buFont typeface="Arial" panose="020B0604020202020204" pitchFamily="34" charset="0"/>
              <a:buChar char="•"/>
            </a:pPr>
            <a:r>
              <a:rPr lang="en-US" sz="2400" i="0" dirty="0">
                <a:effectLst/>
                <a:latin typeface="Alegreya Sans Medium" panose="020B0604020202020204" charset="0"/>
              </a:rPr>
              <a:t>However, </a:t>
            </a:r>
            <a:r>
              <a:rPr lang="en-US" sz="2400" b="1" i="0" dirty="0">
                <a:solidFill>
                  <a:srgbClr val="C00000"/>
                </a:solidFill>
                <a:effectLst/>
                <a:latin typeface="Alegreya Sans Medium" panose="020B0604020202020204" charset="0"/>
              </a:rPr>
              <a:t>KNN model and Random </a:t>
            </a:r>
            <a:r>
              <a:rPr lang="en-US" sz="2400" b="1" dirty="0">
                <a:solidFill>
                  <a:srgbClr val="C00000"/>
                </a:solidFill>
                <a:latin typeface="Alegreya Sans Medium" panose="020B0604020202020204" charset="0"/>
              </a:rPr>
              <a:t>Forest model </a:t>
            </a:r>
            <a:r>
              <a:rPr lang="en-US" sz="2400" i="0" dirty="0">
                <a:effectLst/>
                <a:latin typeface="Alegreya Sans Medium" panose="020B0604020202020204" charset="0"/>
              </a:rPr>
              <a:t>have the highest AUC score, indicating they have best overall performance compared to other models.</a:t>
            </a:r>
          </a:p>
          <a:p>
            <a:pPr marL="457200" indent="-457200" algn="l">
              <a:spcBef>
                <a:spcPts val="600"/>
              </a:spcBef>
              <a:buFont typeface="Arial" panose="020B0604020202020204" pitchFamily="34" charset="0"/>
              <a:buChar char="•"/>
            </a:pPr>
            <a:r>
              <a:rPr lang="en-US" sz="2400" i="0" dirty="0">
                <a:effectLst/>
                <a:latin typeface="Alegreya Sans Medium" panose="020B0604020202020204" charset="0"/>
              </a:rPr>
              <a:t>Logistic Regression has the lowest AUC score, indicating its performance is relatively poor compared to other models</a:t>
            </a:r>
            <a:r>
              <a:rPr lang="en-US" sz="2400" dirty="0">
                <a:latin typeface="Alegreya Sans Medium" panose="020B0604020202020204" charset="0"/>
              </a:rPr>
              <a:t>.</a:t>
            </a:r>
            <a:endParaRPr lang="en-CA" sz="2400" dirty="0">
              <a:latin typeface="Alegreya Sans Medium" panose="020B0604020202020204" charset="0"/>
            </a:endParaRPr>
          </a:p>
        </p:txBody>
      </p:sp>
      <p:pic>
        <p:nvPicPr>
          <p:cNvPr id="4" name="Picture 3">
            <a:extLst>
              <a:ext uri="{FF2B5EF4-FFF2-40B4-BE49-F238E27FC236}">
                <a16:creationId xmlns:a16="http://schemas.microsoft.com/office/drawing/2014/main" id="{565CEDD7-E06F-C214-8AAA-B64C26D63A72}"/>
              </a:ext>
            </a:extLst>
          </p:cNvPr>
          <p:cNvPicPr>
            <a:picLocks noChangeAspect="1"/>
          </p:cNvPicPr>
          <p:nvPr/>
        </p:nvPicPr>
        <p:blipFill>
          <a:blip r:embed="rId3"/>
          <a:stretch>
            <a:fillRect/>
          </a:stretch>
        </p:blipFill>
        <p:spPr>
          <a:xfrm>
            <a:off x="10662194" y="3385833"/>
            <a:ext cx="6946989" cy="6892546"/>
          </a:xfrm>
          <a:prstGeom prst="rect">
            <a:avLst/>
          </a:prstGeom>
        </p:spPr>
      </p:pic>
      <p:pic>
        <p:nvPicPr>
          <p:cNvPr id="6" name="Picture 5">
            <a:extLst>
              <a:ext uri="{FF2B5EF4-FFF2-40B4-BE49-F238E27FC236}">
                <a16:creationId xmlns:a16="http://schemas.microsoft.com/office/drawing/2014/main" id="{7B101B33-33AB-5D18-BDCF-B72E43092C54}"/>
              </a:ext>
            </a:extLst>
          </p:cNvPr>
          <p:cNvPicPr>
            <a:picLocks noChangeAspect="1"/>
          </p:cNvPicPr>
          <p:nvPr/>
        </p:nvPicPr>
        <p:blipFill>
          <a:blip r:embed="rId4"/>
          <a:stretch>
            <a:fillRect/>
          </a:stretch>
        </p:blipFill>
        <p:spPr>
          <a:xfrm>
            <a:off x="1556107" y="3356765"/>
            <a:ext cx="8207367" cy="3765974"/>
          </a:xfrm>
          <a:prstGeom prst="rect">
            <a:avLst/>
          </a:prstGeom>
        </p:spPr>
      </p:pic>
    </p:spTree>
    <p:extLst>
      <p:ext uri="{BB962C8B-B14F-4D97-AF65-F5344CB8AC3E}">
        <p14:creationId xmlns:p14="http://schemas.microsoft.com/office/powerpoint/2010/main" val="1190041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p:nvSpPr>
          <p:cNvPr id="516" name="Google Shape;516;p33"/>
          <p:cNvSpPr txBox="1"/>
          <p:nvPr/>
        </p:nvSpPr>
        <p:spPr>
          <a:xfrm>
            <a:off x="1334619" y="1377782"/>
            <a:ext cx="15858096" cy="4811574"/>
          </a:xfrm>
          <a:prstGeom prst="rect">
            <a:avLst/>
          </a:prstGeom>
          <a:noFill/>
          <a:ln>
            <a:noFill/>
          </a:ln>
        </p:spPr>
        <p:txBody>
          <a:bodyPr spcFirstLastPara="1" wrap="square" lIns="0" tIns="0" rIns="0" bIns="0" anchor="t" anchorCtr="0">
            <a:spAutoFit/>
          </a:bodyPr>
          <a:lstStyle/>
          <a:p>
            <a:pPr marL="342900" lvl="0" indent="-342900">
              <a:lnSpc>
                <a:spcPct val="150000"/>
              </a:lnSpc>
              <a:buFont typeface="Symbol" panose="05050102010706020507" pitchFamily="18" charset="2"/>
              <a:buChar char=""/>
            </a:pPr>
            <a:r>
              <a:rPr lang="en-GB" sz="3200" b="1" dirty="0">
                <a:latin typeface="Alegreya Sans Medium" panose="020B0604020202020204" charset="0"/>
              </a:rPr>
              <a:t>Hyperparameter tuning</a:t>
            </a:r>
            <a:endParaRPr lang="en-CA" sz="3200" b="1" dirty="0">
              <a:latin typeface="Alegreya Sans Medium" panose="020B0604020202020204" charset="0"/>
            </a:endParaRPr>
          </a:p>
          <a:p>
            <a:pPr marL="498475">
              <a:lnSpc>
                <a:spcPct val="150000"/>
              </a:lnSpc>
            </a:pPr>
            <a:r>
              <a:rPr lang="en-GB" sz="2800" dirty="0">
                <a:solidFill>
                  <a:srgbClr val="000000"/>
                </a:solidFill>
                <a:effectLst/>
                <a:latin typeface="Alegreya Sans Medium" panose="020B0604020202020204" charset="0"/>
                <a:ea typeface="Arial" panose="020B0604020202020204" pitchFamily="34" charset="0"/>
              </a:rPr>
              <a:t>We used two different types of hyperparameter tuning methods in this project:</a:t>
            </a:r>
            <a:endParaRPr lang="en-CA" sz="2800" dirty="0">
              <a:effectLst/>
              <a:latin typeface="Alegreya Sans Medium" panose="020B0604020202020204" charset="0"/>
              <a:ea typeface="Arial" panose="020B0604020202020204" pitchFamily="34" charset="0"/>
            </a:endParaRPr>
          </a:p>
          <a:p>
            <a:pPr marL="498475">
              <a:lnSpc>
                <a:spcPct val="150000"/>
              </a:lnSpc>
            </a:pPr>
            <a:r>
              <a:rPr lang="en-GB" sz="2800" dirty="0">
                <a:solidFill>
                  <a:srgbClr val="000000"/>
                </a:solidFill>
                <a:effectLst/>
                <a:latin typeface="Alegreya Sans Medium" panose="020B0604020202020204" charset="0"/>
                <a:ea typeface="Arial" panose="020B0604020202020204" pitchFamily="34" charset="0"/>
              </a:rPr>
              <a:t>In KNN model: we used </a:t>
            </a:r>
            <a:r>
              <a:rPr lang="en-GB" sz="2800" b="1" dirty="0" err="1">
                <a:solidFill>
                  <a:srgbClr val="C00000"/>
                </a:solidFill>
                <a:latin typeface="Alegreya Sans Medium" panose="020B0604020202020204" charset="0"/>
                <a:ea typeface="Arial" panose="020B0604020202020204" pitchFamily="34" charset="0"/>
              </a:rPr>
              <a:t>O</a:t>
            </a:r>
            <a:r>
              <a:rPr lang="en-GB" sz="2800" b="1" dirty="0" err="1">
                <a:solidFill>
                  <a:srgbClr val="C00000"/>
                </a:solidFill>
                <a:effectLst/>
                <a:latin typeface="Alegreya Sans Medium" panose="020B0604020202020204" charset="0"/>
                <a:ea typeface="Arial" panose="020B0604020202020204" pitchFamily="34" charset="0"/>
              </a:rPr>
              <a:t>ptuna</a:t>
            </a:r>
            <a:r>
              <a:rPr lang="en-GB" sz="2800" dirty="0">
                <a:solidFill>
                  <a:srgbClr val="000000"/>
                </a:solidFill>
                <a:effectLst/>
                <a:latin typeface="Alegreya Sans Medium" panose="020B0604020202020204" charset="0"/>
                <a:ea typeface="Arial" panose="020B0604020202020204" pitchFamily="34" charset="0"/>
              </a:rPr>
              <a:t> for hyperparameter optimization</a:t>
            </a:r>
            <a:endParaRPr lang="en-CA" sz="2800" dirty="0">
              <a:effectLst/>
              <a:latin typeface="Alegreya Sans Medium" panose="020B0604020202020204" charset="0"/>
              <a:ea typeface="Arial" panose="020B0604020202020204" pitchFamily="34" charset="0"/>
            </a:endParaRPr>
          </a:p>
          <a:p>
            <a:pPr marL="498475">
              <a:lnSpc>
                <a:spcPct val="150000"/>
              </a:lnSpc>
            </a:pPr>
            <a:r>
              <a:rPr lang="en-GB" sz="2800" dirty="0">
                <a:solidFill>
                  <a:srgbClr val="000000"/>
                </a:solidFill>
                <a:effectLst/>
                <a:latin typeface="Alegreya Sans Medium" panose="020B0604020202020204" charset="0"/>
                <a:ea typeface="Arial" panose="020B0604020202020204" pitchFamily="34" charset="0"/>
              </a:rPr>
              <a:t>In </a:t>
            </a:r>
            <a:r>
              <a:rPr lang="en-GB" sz="2800" dirty="0">
                <a:effectLst/>
                <a:latin typeface="Alegreya Sans Medium" panose="020B0604020202020204" charset="0"/>
                <a:ea typeface="Arial" panose="020B0604020202020204" pitchFamily="34" charset="0"/>
              </a:rPr>
              <a:t>Decision Tree, DT-KFOLD, DT-BAGGING, Random Forest, </a:t>
            </a:r>
            <a:r>
              <a:rPr lang="en-GB" sz="2800" dirty="0" err="1">
                <a:effectLst/>
                <a:latin typeface="Alegreya Sans Medium" panose="020B0604020202020204" charset="0"/>
                <a:ea typeface="Arial" panose="020B0604020202020204" pitchFamily="34" charset="0"/>
              </a:rPr>
              <a:t>XGBoost</a:t>
            </a:r>
            <a:r>
              <a:rPr lang="en-GB" sz="2800" dirty="0">
                <a:effectLst/>
                <a:latin typeface="Alegreya Sans Medium" panose="020B0604020202020204" charset="0"/>
                <a:ea typeface="Arial" panose="020B0604020202020204" pitchFamily="34" charset="0"/>
              </a:rPr>
              <a:t> models</a:t>
            </a:r>
            <a:r>
              <a:rPr lang="en-GB" sz="2800" dirty="0">
                <a:solidFill>
                  <a:srgbClr val="000000"/>
                </a:solidFill>
                <a:effectLst/>
                <a:latin typeface="Alegreya Sans Medium" panose="020B0604020202020204" charset="0"/>
                <a:ea typeface="Arial" panose="020B0604020202020204" pitchFamily="34" charset="0"/>
              </a:rPr>
              <a:t>: We used </a:t>
            </a:r>
            <a:r>
              <a:rPr lang="en-GB" sz="2800" b="1" dirty="0" err="1">
                <a:solidFill>
                  <a:srgbClr val="C00000"/>
                </a:solidFill>
                <a:latin typeface="Alegreya Sans Medium" panose="020B0604020202020204" charset="0"/>
                <a:ea typeface="Arial" panose="020B0604020202020204" pitchFamily="34" charset="0"/>
              </a:rPr>
              <a:t>G</a:t>
            </a:r>
            <a:r>
              <a:rPr lang="en-GB" sz="2800" b="1" dirty="0" err="1">
                <a:solidFill>
                  <a:srgbClr val="C00000"/>
                </a:solidFill>
                <a:effectLst/>
                <a:latin typeface="Alegreya Sans Medium" panose="020B0604020202020204" charset="0"/>
                <a:ea typeface="Arial" panose="020B0604020202020204" pitchFamily="34" charset="0"/>
              </a:rPr>
              <a:t>ridSearchCV</a:t>
            </a:r>
            <a:r>
              <a:rPr lang="en-GB" sz="2800" dirty="0">
                <a:solidFill>
                  <a:srgbClr val="000000"/>
                </a:solidFill>
                <a:effectLst/>
                <a:latin typeface="Alegreya Sans Medium" panose="020B0604020202020204" charset="0"/>
                <a:ea typeface="Arial" panose="020B0604020202020204" pitchFamily="34" charset="0"/>
              </a:rPr>
              <a:t> for the best value of hyperparameter</a:t>
            </a:r>
            <a:endParaRPr lang="en-CA" sz="2800" dirty="0">
              <a:effectLst/>
              <a:latin typeface="Alegreya Sans Medium" panose="020B0604020202020204" charset="0"/>
              <a:ea typeface="Arial" panose="020B0604020202020204" pitchFamily="34" charset="0"/>
            </a:endParaRPr>
          </a:p>
          <a:p>
            <a:pPr marL="342900" lvl="0" indent="-342900">
              <a:lnSpc>
                <a:spcPct val="150000"/>
              </a:lnSpc>
              <a:buFont typeface="Symbol" panose="05050102010706020507" pitchFamily="18" charset="2"/>
              <a:buChar char=""/>
            </a:pPr>
            <a:r>
              <a:rPr lang="en-GB" sz="3200" b="1" dirty="0">
                <a:latin typeface="Alegreya Sans Medium" panose="020B0604020202020204" charset="0"/>
              </a:rPr>
              <a:t>Ensemble Learning</a:t>
            </a:r>
            <a:endParaRPr lang="en-CA" sz="3200" b="1" dirty="0">
              <a:latin typeface="Alegreya Sans Medium" panose="020B0604020202020204" charset="0"/>
            </a:endParaRPr>
          </a:p>
          <a:p>
            <a:pPr marL="498475">
              <a:lnSpc>
                <a:spcPct val="150000"/>
              </a:lnSpc>
              <a:spcAft>
                <a:spcPts val="800"/>
              </a:spcAft>
            </a:pPr>
            <a:r>
              <a:rPr lang="en-GB" sz="2800" dirty="0">
                <a:effectLst/>
                <a:latin typeface="Alegreya Sans Medium" panose="020B0604020202020204" charset="0"/>
                <a:ea typeface="Arial" panose="020B0604020202020204" pitchFamily="34" charset="0"/>
              </a:rPr>
              <a:t>We used two types of ensemble learning in this project: </a:t>
            </a:r>
            <a:r>
              <a:rPr lang="en-GB" sz="2800" b="1" dirty="0">
                <a:solidFill>
                  <a:srgbClr val="C00000"/>
                </a:solidFill>
                <a:effectLst/>
                <a:latin typeface="Alegreya Sans Medium" panose="020B0604020202020204" charset="0"/>
                <a:ea typeface="Arial" panose="020B0604020202020204" pitchFamily="34" charset="0"/>
              </a:rPr>
              <a:t>DT-BAGGING and </a:t>
            </a:r>
            <a:r>
              <a:rPr lang="en-GB" sz="2800" b="1" dirty="0" err="1">
                <a:solidFill>
                  <a:srgbClr val="C00000"/>
                </a:solidFill>
                <a:effectLst/>
                <a:latin typeface="Alegreya Sans Medium" panose="020B0604020202020204" charset="0"/>
                <a:ea typeface="Arial" panose="020B0604020202020204" pitchFamily="34" charset="0"/>
              </a:rPr>
              <a:t>XGBoost</a:t>
            </a:r>
            <a:endParaRPr sz="2800" b="1" dirty="0">
              <a:solidFill>
                <a:srgbClr val="C00000"/>
              </a:solidFill>
              <a:latin typeface="Alegreya Sans Medium" panose="020B0604020202020204" charset="0"/>
              <a:ea typeface="DengXian" panose="02010600030101010101" pitchFamily="2" charset="-122"/>
              <a:sym typeface="Alegreya Sans Medium"/>
            </a:endParaRPr>
          </a:p>
        </p:txBody>
      </p:sp>
      <p:sp>
        <p:nvSpPr>
          <p:cNvPr id="2" name="Google Shape;517;p33">
            <a:extLst>
              <a:ext uri="{FF2B5EF4-FFF2-40B4-BE49-F238E27FC236}">
                <a16:creationId xmlns:a16="http://schemas.microsoft.com/office/drawing/2014/main" id="{9FB89FBD-6BFC-7630-A173-24CA9FDBA32D}"/>
              </a:ext>
            </a:extLst>
          </p:cNvPr>
          <p:cNvSpPr txBox="1"/>
          <p:nvPr/>
        </p:nvSpPr>
        <p:spPr>
          <a:xfrm>
            <a:off x="343395" y="190086"/>
            <a:ext cx="17266179" cy="1310359"/>
          </a:xfrm>
          <a:prstGeom prst="rect">
            <a:avLst/>
          </a:prstGeom>
          <a:noFill/>
          <a:ln>
            <a:noFill/>
          </a:ln>
        </p:spPr>
        <p:txBody>
          <a:bodyPr spcFirstLastPara="1" wrap="square" lIns="0" tIns="0" rIns="0" bIns="0" anchor="t" anchorCtr="0">
            <a:spAutoFit/>
          </a:bodyPr>
          <a:lstStyle/>
          <a:p>
            <a:pPr marL="0" marR="0" lvl="0" indent="0"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	Modeling and </a:t>
            </a:r>
            <a:r>
              <a:rPr kumimoji="0" lang="en-US" altLang="zh-CN"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Pipeline</a:t>
            </a: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s Creation</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 (11/11)</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graphicFrame>
        <p:nvGraphicFramePr>
          <p:cNvPr id="8" name="Table 4">
            <a:extLst>
              <a:ext uri="{FF2B5EF4-FFF2-40B4-BE49-F238E27FC236}">
                <a16:creationId xmlns:a16="http://schemas.microsoft.com/office/drawing/2014/main" id="{F44FC8E0-3327-C3C6-4AEE-319E6D77AA0F}"/>
              </a:ext>
            </a:extLst>
          </p:cNvPr>
          <p:cNvGraphicFramePr>
            <a:graphicFrameLocks noGrp="1"/>
          </p:cNvGraphicFramePr>
          <p:nvPr>
            <p:extLst>
              <p:ext uri="{D42A27DB-BD31-4B8C-83A1-F6EECF244321}">
                <p14:modId xmlns:p14="http://schemas.microsoft.com/office/powerpoint/2010/main" val="1395692662"/>
              </p:ext>
            </p:extLst>
          </p:nvPr>
        </p:nvGraphicFramePr>
        <p:xfrm>
          <a:off x="3579660" y="6189356"/>
          <a:ext cx="10537392" cy="3295499"/>
        </p:xfrm>
        <a:graphic>
          <a:graphicData uri="http://schemas.openxmlformats.org/drawingml/2006/table">
            <a:tbl>
              <a:tblPr firstRow="1" bandRow="1">
                <a:tableStyleId>{A5A4E364-4CDC-4B59-A649-B96F44835222}</a:tableStyleId>
              </a:tblPr>
              <a:tblGrid>
                <a:gridCol w="3512464">
                  <a:extLst>
                    <a:ext uri="{9D8B030D-6E8A-4147-A177-3AD203B41FA5}">
                      <a16:colId xmlns:a16="http://schemas.microsoft.com/office/drawing/2014/main" val="2133128130"/>
                    </a:ext>
                  </a:extLst>
                </a:gridCol>
                <a:gridCol w="3512464">
                  <a:extLst>
                    <a:ext uri="{9D8B030D-6E8A-4147-A177-3AD203B41FA5}">
                      <a16:colId xmlns:a16="http://schemas.microsoft.com/office/drawing/2014/main" val="1774575210"/>
                    </a:ext>
                  </a:extLst>
                </a:gridCol>
                <a:gridCol w="3512464">
                  <a:extLst>
                    <a:ext uri="{9D8B030D-6E8A-4147-A177-3AD203B41FA5}">
                      <a16:colId xmlns:a16="http://schemas.microsoft.com/office/drawing/2014/main" val="2980031668"/>
                    </a:ext>
                  </a:extLst>
                </a:gridCol>
              </a:tblGrid>
              <a:tr h="467517">
                <a:tc>
                  <a:txBody>
                    <a:bodyPr/>
                    <a:lstStyle/>
                    <a:p>
                      <a:pPr algn="ctr"/>
                      <a:r>
                        <a:rPr lang="en-US" sz="2400" b="0" i="0" u="none" strike="noStrike" cap="none" dirty="0">
                          <a:solidFill>
                            <a:schemeClr val="bg1"/>
                          </a:solidFill>
                          <a:latin typeface="Alegreya Sans Medium" panose="020B0604020202020204" charset="0"/>
                          <a:cs typeface="Arial"/>
                          <a:sym typeface="Arial"/>
                        </a:rPr>
                        <a:t>Models</a:t>
                      </a:r>
                    </a:p>
                  </a:txBody>
                  <a:tcPr>
                    <a:solidFill>
                      <a:schemeClr val="tx2">
                        <a:lumMod val="50000"/>
                      </a:schemeClr>
                    </a:solidFill>
                  </a:tcPr>
                </a:tc>
                <a:tc>
                  <a:txBody>
                    <a:bodyPr/>
                    <a:lstStyle/>
                    <a:p>
                      <a:pPr algn="ctr"/>
                      <a:r>
                        <a:rPr lang="en-US" sz="2400" b="0" i="0" u="none" strike="noStrike" cap="none" dirty="0">
                          <a:solidFill>
                            <a:schemeClr val="bg1"/>
                          </a:solidFill>
                          <a:latin typeface="Alegreya Sans Medium" panose="020B0604020202020204" charset="0"/>
                          <a:cs typeface="Arial"/>
                          <a:sym typeface="Arial"/>
                        </a:rPr>
                        <a:t>Hyperparameter Tuning</a:t>
                      </a:r>
                    </a:p>
                  </a:txBody>
                  <a:tcPr>
                    <a:solidFill>
                      <a:schemeClr val="tx2">
                        <a:lumMod val="50000"/>
                      </a:schemeClr>
                    </a:solidFill>
                  </a:tcPr>
                </a:tc>
                <a:tc>
                  <a:txBody>
                    <a:bodyPr/>
                    <a:lstStyle/>
                    <a:p>
                      <a:pPr algn="ctr"/>
                      <a:r>
                        <a:rPr lang="en-US" sz="2400" b="0" i="0" u="none" strike="noStrike" cap="none" dirty="0">
                          <a:solidFill>
                            <a:schemeClr val="bg1"/>
                          </a:solidFill>
                          <a:latin typeface="Alegreya Sans Medium" panose="020B0604020202020204" charset="0"/>
                          <a:cs typeface="Arial"/>
                          <a:sym typeface="Arial"/>
                        </a:rPr>
                        <a:t>Ensemble Learning </a:t>
                      </a:r>
                    </a:p>
                  </a:txBody>
                  <a:tcPr>
                    <a:solidFill>
                      <a:schemeClr val="tx2">
                        <a:lumMod val="50000"/>
                      </a:schemeClr>
                    </a:solidFill>
                  </a:tcPr>
                </a:tc>
                <a:extLst>
                  <a:ext uri="{0D108BD9-81ED-4DB2-BD59-A6C34878D82A}">
                    <a16:rowId xmlns:a16="http://schemas.microsoft.com/office/drawing/2014/main" val="2523090204"/>
                  </a:ext>
                </a:extLst>
              </a:tr>
              <a:tr h="467517">
                <a:tc>
                  <a:txBody>
                    <a:bodyPr/>
                    <a:lstStyle/>
                    <a:p>
                      <a:pPr algn="ctr"/>
                      <a:r>
                        <a:rPr lang="en-US" sz="2400" b="0" i="0" u="none" strike="noStrike" cap="none" dirty="0">
                          <a:solidFill>
                            <a:srgbClr val="000000"/>
                          </a:solidFill>
                          <a:latin typeface="Alegreya Sans Medium" panose="020B0604020202020204" charset="0"/>
                          <a:cs typeface="Arial"/>
                          <a:sym typeface="Arial"/>
                        </a:rPr>
                        <a:t>Logistic Regression</a:t>
                      </a:r>
                    </a:p>
                  </a:txBody>
                  <a:tcPr>
                    <a:solidFill>
                      <a:schemeClr val="tx2"/>
                    </a:solidFill>
                  </a:tcPr>
                </a:tc>
                <a:tc>
                  <a:txBody>
                    <a:bodyPr/>
                    <a:lstStyle/>
                    <a:p>
                      <a:pPr algn="ctr"/>
                      <a:endParaRPr lang="en-US" sz="2400" b="0" i="0" u="none" strike="noStrike" cap="none" dirty="0">
                        <a:solidFill>
                          <a:srgbClr val="000000"/>
                        </a:solidFill>
                        <a:latin typeface="Alegreya Sans Medium" panose="020B0604020202020204" charset="0"/>
                        <a:cs typeface="Arial"/>
                        <a:sym typeface="Arial"/>
                      </a:endParaRPr>
                    </a:p>
                  </a:txBody>
                  <a:tcPr>
                    <a:solidFill>
                      <a:schemeClr val="tx2"/>
                    </a:solidFill>
                  </a:tcPr>
                </a:tc>
                <a:tc>
                  <a:txBody>
                    <a:bodyPr/>
                    <a:lstStyle/>
                    <a:p>
                      <a:pPr algn="ctr"/>
                      <a:endParaRPr lang="en-US" sz="2400" b="0" i="0" u="none" strike="noStrike" cap="none">
                        <a:solidFill>
                          <a:srgbClr val="000000"/>
                        </a:solidFill>
                        <a:latin typeface="Alegreya Sans Medium" panose="020B0604020202020204" charset="0"/>
                        <a:cs typeface="Arial"/>
                        <a:sym typeface="Arial"/>
                      </a:endParaRPr>
                    </a:p>
                  </a:txBody>
                  <a:tcPr>
                    <a:solidFill>
                      <a:schemeClr val="tx2"/>
                    </a:solidFill>
                  </a:tcPr>
                </a:tc>
                <a:extLst>
                  <a:ext uri="{0D108BD9-81ED-4DB2-BD59-A6C34878D82A}">
                    <a16:rowId xmlns:a16="http://schemas.microsoft.com/office/drawing/2014/main" val="734092642"/>
                  </a:ext>
                </a:extLst>
              </a:tr>
              <a:tr h="467517">
                <a:tc>
                  <a:txBody>
                    <a:bodyPr/>
                    <a:lstStyle/>
                    <a:p>
                      <a:pPr algn="ctr"/>
                      <a:r>
                        <a:rPr lang="en-US" sz="2400" b="0" i="0" u="none" strike="noStrike" cap="none" dirty="0">
                          <a:solidFill>
                            <a:srgbClr val="000000"/>
                          </a:solidFill>
                          <a:latin typeface="Alegreya Sans Medium" panose="020B0604020202020204" charset="0"/>
                          <a:cs typeface="Arial"/>
                          <a:sym typeface="Arial"/>
                        </a:rPr>
                        <a:t>KNN</a:t>
                      </a: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   </a:t>
                      </a:r>
                      <a:r>
                        <a:rPr lang="en-US" sz="2400" b="0" i="0" u="none" strike="noStrike" cap="none" dirty="0" err="1">
                          <a:solidFill>
                            <a:srgbClr val="000000"/>
                          </a:solidFill>
                          <a:latin typeface="Alegreya Sans Medium" panose="020B0604020202020204" charset="0"/>
                          <a:cs typeface="Arial"/>
                          <a:sym typeface="Arial"/>
                        </a:rPr>
                        <a:t>Optuna</a:t>
                      </a:r>
                      <a:endParaRPr lang="en-US" sz="2400" b="0" i="0" u="none" strike="noStrike" cap="none" dirty="0">
                        <a:solidFill>
                          <a:srgbClr val="000000"/>
                        </a:solidFill>
                        <a:latin typeface="Alegreya Sans Medium" panose="020B0604020202020204" charset="0"/>
                        <a:cs typeface="Arial"/>
                        <a:sym typeface="Arial"/>
                      </a:endParaRPr>
                    </a:p>
                  </a:txBody>
                  <a:tcPr>
                    <a:solidFill>
                      <a:schemeClr val="tx2"/>
                    </a:solidFill>
                  </a:tcPr>
                </a:tc>
                <a:tc>
                  <a:txBody>
                    <a:bodyPr/>
                    <a:lstStyle/>
                    <a:p>
                      <a:pPr algn="ctr"/>
                      <a:endParaRPr lang="en-US" sz="2400" b="0" i="0" u="none" strike="noStrike" cap="none">
                        <a:solidFill>
                          <a:srgbClr val="000000"/>
                        </a:solidFill>
                        <a:latin typeface="Alegreya Sans Medium" panose="020B0604020202020204" charset="0"/>
                        <a:cs typeface="Arial"/>
                        <a:sym typeface="Arial"/>
                      </a:endParaRPr>
                    </a:p>
                  </a:txBody>
                  <a:tcPr>
                    <a:solidFill>
                      <a:schemeClr val="tx2"/>
                    </a:solidFill>
                  </a:tcPr>
                </a:tc>
                <a:extLst>
                  <a:ext uri="{0D108BD9-81ED-4DB2-BD59-A6C34878D82A}">
                    <a16:rowId xmlns:a16="http://schemas.microsoft.com/office/drawing/2014/main" val="2336160079"/>
                  </a:ext>
                </a:extLst>
              </a:tr>
              <a:tr h="467517">
                <a:tc>
                  <a:txBody>
                    <a:bodyPr/>
                    <a:lstStyle/>
                    <a:p>
                      <a:pPr algn="ctr"/>
                      <a:r>
                        <a:rPr lang="en-US" sz="2400" b="0" i="0" u="none" strike="noStrike" cap="none" dirty="0">
                          <a:solidFill>
                            <a:srgbClr val="000000"/>
                          </a:solidFill>
                          <a:latin typeface="Alegreya Sans Medium" panose="020B0604020202020204" charset="0"/>
                          <a:cs typeface="Arial"/>
                          <a:sym typeface="Arial"/>
                        </a:rPr>
                        <a:t>Decision Tree</a:t>
                      </a: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    </a:t>
                      </a:r>
                      <a:r>
                        <a:rPr lang="en-US" sz="2400" b="0" i="0" u="none" strike="noStrike" cap="none" dirty="0" err="1">
                          <a:solidFill>
                            <a:srgbClr val="000000"/>
                          </a:solidFill>
                          <a:latin typeface="Alegreya Sans Medium" panose="020B0604020202020204" charset="0"/>
                          <a:cs typeface="Arial"/>
                          <a:sym typeface="Arial"/>
                        </a:rPr>
                        <a:t>GridSearch</a:t>
                      </a:r>
                      <a:r>
                        <a:rPr lang="en-US" sz="2400" b="0" i="0" u="none" strike="noStrike" cap="none" dirty="0">
                          <a:solidFill>
                            <a:srgbClr val="000000"/>
                          </a:solidFill>
                          <a:latin typeface="Alegreya Sans Medium" panose="020B0604020202020204" charset="0"/>
                          <a:cs typeface="Arial"/>
                          <a:sym typeface="Arial"/>
                        </a:rPr>
                        <a:t> </a:t>
                      </a:r>
                    </a:p>
                  </a:txBody>
                  <a:tcPr>
                    <a:solidFill>
                      <a:schemeClr val="tx2"/>
                    </a:solidFill>
                  </a:tcPr>
                </a:tc>
                <a:tc>
                  <a:txBody>
                    <a:bodyPr/>
                    <a:lstStyle/>
                    <a:p>
                      <a:pPr algn="ctr"/>
                      <a:endParaRPr lang="en-US" sz="2400" b="0" i="0" u="none" strike="noStrike" cap="none">
                        <a:solidFill>
                          <a:srgbClr val="000000"/>
                        </a:solidFill>
                        <a:latin typeface="Alegreya Sans Medium" panose="020B0604020202020204" charset="0"/>
                        <a:cs typeface="Arial"/>
                        <a:sym typeface="Arial"/>
                      </a:endParaRPr>
                    </a:p>
                  </a:txBody>
                  <a:tcPr>
                    <a:solidFill>
                      <a:schemeClr val="tx2"/>
                    </a:solidFill>
                  </a:tcPr>
                </a:tc>
                <a:extLst>
                  <a:ext uri="{0D108BD9-81ED-4DB2-BD59-A6C34878D82A}">
                    <a16:rowId xmlns:a16="http://schemas.microsoft.com/office/drawing/2014/main" val="1352508157"/>
                  </a:ext>
                </a:extLst>
              </a:tr>
              <a:tr h="467517">
                <a:tc>
                  <a:txBody>
                    <a:bodyPr/>
                    <a:lstStyle/>
                    <a:p>
                      <a:pPr algn="ctr"/>
                      <a:r>
                        <a:rPr lang="en-US" sz="2400" b="0" i="0" u="none" strike="noStrike" cap="none" dirty="0">
                          <a:solidFill>
                            <a:srgbClr val="000000"/>
                          </a:solidFill>
                          <a:latin typeface="Alegreya Sans Medium" panose="020B0604020202020204" charset="0"/>
                          <a:cs typeface="Arial"/>
                          <a:sym typeface="Arial"/>
                        </a:rPr>
                        <a:t>Decision Tree + Bagging</a:t>
                      </a: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    </a:t>
                      </a:r>
                      <a:r>
                        <a:rPr lang="en-US" sz="2400" b="0" i="0" u="none" strike="noStrike" cap="none" dirty="0" err="1">
                          <a:solidFill>
                            <a:srgbClr val="000000"/>
                          </a:solidFill>
                          <a:latin typeface="Alegreya Sans Medium" panose="020B0604020202020204" charset="0"/>
                          <a:cs typeface="Arial"/>
                          <a:sym typeface="Arial"/>
                        </a:rPr>
                        <a:t>GridSearch</a:t>
                      </a:r>
                      <a:r>
                        <a:rPr lang="en-US" sz="2400" b="0" i="0" u="none" strike="noStrike" cap="none" dirty="0">
                          <a:solidFill>
                            <a:srgbClr val="000000"/>
                          </a:solidFill>
                          <a:latin typeface="Alegreya Sans Medium" panose="020B0604020202020204" charset="0"/>
                          <a:cs typeface="Arial"/>
                          <a:sym typeface="Arial"/>
                        </a:rPr>
                        <a:t> </a:t>
                      </a: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a:t>
                      </a:r>
                    </a:p>
                  </a:txBody>
                  <a:tcPr>
                    <a:solidFill>
                      <a:schemeClr val="tx2"/>
                    </a:solidFill>
                  </a:tcPr>
                </a:tc>
                <a:extLst>
                  <a:ext uri="{0D108BD9-81ED-4DB2-BD59-A6C34878D82A}">
                    <a16:rowId xmlns:a16="http://schemas.microsoft.com/office/drawing/2014/main" val="4230755106"/>
                  </a:ext>
                </a:extLst>
              </a:tr>
              <a:tr h="467517">
                <a:tc>
                  <a:txBody>
                    <a:bodyPr/>
                    <a:lstStyle/>
                    <a:p>
                      <a:pPr algn="ctr"/>
                      <a:r>
                        <a:rPr lang="en-US" sz="2400" b="0" i="0" u="none" strike="noStrike" cap="none" dirty="0">
                          <a:solidFill>
                            <a:srgbClr val="000000"/>
                          </a:solidFill>
                          <a:latin typeface="Alegreya Sans Medium" panose="020B0604020202020204" charset="0"/>
                          <a:cs typeface="Arial"/>
                          <a:sym typeface="Arial"/>
                        </a:rPr>
                        <a:t>Random Forest </a:t>
                      </a:r>
                    </a:p>
                  </a:txBody>
                  <a:tcPr>
                    <a:solidFill>
                      <a:schemeClr val="tx2"/>
                    </a:solidFill>
                  </a:tcPr>
                </a:tc>
                <a:tc>
                  <a:txBody>
                    <a:bodyPr/>
                    <a:lstStyle/>
                    <a:p>
                      <a:pPr algn="ctr"/>
                      <a:endParaRPr lang="en-US" sz="2400" b="0" i="0" u="none" strike="noStrike" cap="none" dirty="0">
                        <a:solidFill>
                          <a:srgbClr val="000000"/>
                        </a:solidFill>
                        <a:latin typeface="Alegreya Sans Medium" panose="020B0604020202020204" charset="0"/>
                        <a:cs typeface="Arial"/>
                        <a:sym typeface="Arial"/>
                      </a:endParaRP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a:t>
                      </a:r>
                    </a:p>
                  </a:txBody>
                  <a:tcPr>
                    <a:solidFill>
                      <a:schemeClr val="tx2"/>
                    </a:solidFill>
                  </a:tcPr>
                </a:tc>
                <a:extLst>
                  <a:ext uri="{0D108BD9-81ED-4DB2-BD59-A6C34878D82A}">
                    <a16:rowId xmlns:a16="http://schemas.microsoft.com/office/drawing/2014/main" val="1088732228"/>
                  </a:ext>
                </a:extLst>
              </a:tr>
              <a:tr h="490397">
                <a:tc>
                  <a:txBody>
                    <a:bodyPr/>
                    <a:lstStyle/>
                    <a:p>
                      <a:pPr algn="ctr"/>
                      <a:r>
                        <a:rPr lang="en-US" sz="2400" b="0" i="0" u="none" strike="noStrike" cap="none" dirty="0" err="1">
                          <a:solidFill>
                            <a:srgbClr val="000000"/>
                          </a:solidFill>
                          <a:latin typeface="Alegreya Sans Medium" panose="020B0604020202020204" charset="0"/>
                          <a:cs typeface="Arial"/>
                          <a:sym typeface="Arial"/>
                        </a:rPr>
                        <a:t>XGBoost</a:t>
                      </a:r>
                      <a:endParaRPr lang="en-US" sz="2400" b="0" i="0" u="none" strike="noStrike" cap="none" dirty="0">
                        <a:solidFill>
                          <a:srgbClr val="000000"/>
                        </a:solidFill>
                        <a:latin typeface="Alegreya Sans Medium" panose="020B0604020202020204" charset="0"/>
                        <a:cs typeface="Arial"/>
                        <a:sym typeface="Arial"/>
                      </a:endParaRP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    </a:t>
                      </a:r>
                      <a:r>
                        <a:rPr lang="en-US" sz="2400" b="0" i="0" u="none" strike="noStrike" cap="none" dirty="0" err="1">
                          <a:solidFill>
                            <a:srgbClr val="000000"/>
                          </a:solidFill>
                          <a:latin typeface="Alegreya Sans Medium" panose="020B0604020202020204" charset="0"/>
                          <a:cs typeface="Arial"/>
                          <a:sym typeface="Arial"/>
                        </a:rPr>
                        <a:t>GridSearch</a:t>
                      </a:r>
                      <a:r>
                        <a:rPr lang="en-US" sz="2400" b="0" i="0" u="none" strike="noStrike" cap="none" dirty="0">
                          <a:solidFill>
                            <a:srgbClr val="000000"/>
                          </a:solidFill>
                          <a:latin typeface="Alegreya Sans Medium" panose="020B0604020202020204" charset="0"/>
                          <a:cs typeface="Arial"/>
                          <a:sym typeface="Arial"/>
                        </a:rPr>
                        <a:t> </a:t>
                      </a:r>
                    </a:p>
                  </a:txBody>
                  <a:tcPr>
                    <a:solidFill>
                      <a:schemeClr val="tx2"/>
                    </a:solidFill>
                  </a:tcPr>
                </a:tc>
                <a:tc>
                  <a:txBody>
                    <a:bodyPr/>
                    <a:lstStyle/>
                    <a:p>
                      <a:pPr algn="ctr"/>
                      <a:r>
                        <a:rPr lang="en-US" sz="2400" b="0" i="0" u="none" strike="noStrike" cap="none" dirty="0">
                          <a:solidFill>
                            <a:srgbClr val="000000"/>
                          </a:solidFill>
                          <a:latin typeface="Alegreya Sans Medium" panose="020B0604020202020204" charset="0"/>
                          <a:cs typeface="Arial"/>
                          <a:sym typeface="Arial"/>
                        </a:rPr>
                        <a:t>YES</a:t>
                      </a:r>
                    </a:p>
                  </a:txBody>
                  <a:tcPr>
                    <a:solidFill>
                      <a:schemeClr val="tx2"/>
                    </a:solidFill>
                  </a:tcPr>
                </a:tc>
                <a:extLst>
                  <a:ext uri="{0D108BD9-81ED-4DB2-BD59-A6C34878D82A}">
                    <a16:rowId xmlns:a16="http://schemas.microsoft.com/office/drawing/2014/main" val="1589543336"/>
                  </a:ext>
                </a:extLst>
              </a:tr>
            </a:tbl>
          </a:graphicData>
        </a:graphic>
      </p:graphicFrame>
    </p:spTree>
    <p:extLst>
      <p:ext uri="{BB962C8B-B14F-4D97-AF65-F5344CB8AC3E}">
        <p14:creationId xmlns:p14="http://schemas.microsoft.com/office/powerpoint/2010/main" val="1181176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BFAEE32E-451B-572C-996A-9318D5D0E7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442;p28">
            <a:extLst>
              <a:ext uri="{FF2B5EF4-FFF2-40B4-BE49-F238E27FC236}">
                <a16:creationId xmlns:a16="http://schemas.microsoft.com/office/drawing/2014/main" id="{97E41BEA-3774-75E9-070C-6B1DA8B07633}"/>
              </a:ext>
            </a:extLst>
          </p:cNvPr>
          <p:cNvSpPr txBox="1"/>
          <p:nvPr/>
        </p:nvSpPr>
        <p:spPr>
          <a:xfrm>
            <a:off x="88481" y="628280"/>
            <a:ext cx="17270371" cy="1314083"/>
          </a:xfrm>
          <a:prstGeom prst="rect">
            <a:avLst/>
          </a:prstGeom>
        </p:spPr>
        <p:txBody>
          <a:bodyPr spcFirstLastPara="1" vert="horz" lIns="91440" tIns="45720" rIns="91440" bIns="45720" rtlCol="0" anchor="b" anchorCtr="0">
            <a:noAutofit/>
          </a:bodyPr>
          <a:lstStyle/>
          <a:p>
            <a:pPr marL="0" marR="0" lvl="0" indent="0">
              <a:lnSpc>
                <a:spcPct val="90000"/>
              </a:lnSpc>
              <a:spcBef>
                <a:spcPct val="0"/>
              </a:spcBef>
              <a:spcAft>
                <a:spcPts val="600"/>
              </a:spcAft>
              <a:buClr>
                <a:srgbClr val="000000"/>
              </a:buClr>
              <a:buSzPts val="6500"/>
            </a:pPr>
            <a:r>
              <a:rPr lang="en-US" sz="6500" dirty="0">
                <a:latin typeface="Merriweather"/>
                <a:sym typeface="Merriweather"/>
              </a:rPr>
              <a:t>5.	Model Evaluation and Selection</a:t>
            </a:r>
            <a:r>
              <a:rPr lang="en-US" sz="4800" dirty="0">
                <a:latin typeface="Merriweather"/>
                <a:sym typeface="Merriweather"/>
              </a:rPr>
              <a:t> (</a:t>
            </a:r>
            <a:r>
              <a:rPr lang="en-CA" altLang="zh-CN" sz="4800" dirty="0">
                <a:latin typeface="Merriweather"/>
                <a:sym typeface="Merriweather"/>
              </a:rPr>
              <a:t>1/5)</a:t>
            </a:r>
            <a:endParaRPr lang="en-US" sz="4800" dirty="0">
              <a:latin typeface="Merriweather"/>
              <a:sym typeface="Merriweather"/>
            </a:endParaRPr>
          </a:p>
        </p:txBody>
      </p:sp>
      <p:sp>
        <p:nvSpPr>
          <p:cNvPr id="4" name="sketch line">
            <a:extLst>
              <a:ext uri="{FF2B5EF4-FFF2-40B4-BE49-F238E27FC236}">
                <a16:creationId xmlns:a16="http://schemas.microsoft.com/office/drawing/2014/main" id="{CA91FC7A-6105-446E-BDB6-EBF41EDBBC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 name="connsiteX0" fmla="*/ 0 w 4882642"/>
              <a:gd name="connsiteY0" fmla="*/ 0 h 27432"/>
              <a:gd name="connsiteX1" fmla="*/ 648694 w 4882642"/>
              <a:gd name="connsiteY1" fmla="*/ 0 h 27432"/>
              <a:gd name="connsiteX2" fmla="*/ 1199735 w 4882642"/>
              <a:gd name="connsiteY2" fmla="*/ 0 h 27432"/>
              <a:gd name="connsiteX3" fmla="*/ 1994908 w 4882642"/>
              <a:gd name="connsiteY3" fmla="*/ 0 h 27432"/>
              <a:gd name="connsiteX4" fmla="*/ 2643602 w 4882642"/>
              <a:gd name="connsiteY4" fmla="*/ 0 h 27432"/>
              <a:gd name="connsiteX5" fmla="*/ 3292296 w 4882642"/>
              <a:gd name="connsiteY5" fmla="*/ 0 h 27432"/>
              <a:gd name="connsiteX6" fmla="*/ 4087469 w 4882642"/>
              <a:gd name="connsiteY6" fmla="*/ 0 h 27432"/>
              <a:gd name="connsiteX7" fmla="*/ 4882642 w 4882642"/>
              <a:gd name="connsiteY7" fmla="*/ 0 h 27432"/>
              <a:gd name="connsiteX8" fmla="*/ 4882642 w 4882642"/>
              <a:gd name="connsiteY8" fmla="*/ 27432 h 27432"/>
              <a:gd name="connsiteX9" fmla="*/ 4282775 w 4882642"/>
              <a:gd name="connsiteY9" fmla="*/ 27432 h 27432"/>
              <a:gd name="connsiteX10" fmla="*/ 3585254 w 4882642"/>
              <a:gd name="connsiteY10" fmla="*/ 27432 h 27432"/>
              <a:gd name="connsiteX11" fmla="*/ 2887734 w 4882642"/>
              <a:gd name="connsiteY11" fmla="*/ 27432 h 27432"/>
              <a:gd name="connsiteX12" fmla="*/ 2239040 w 4882642"/>
              <a:gd name="connsiteY12" fmla="*/ 27432 h 27432"/>
              <a:gd name="connsiteX13" fmla="*/ 1443867 w 4882642"/>
              <a:gd name="connsiteY13" fmla="*/ 27432 h 27432"/>
              <a:gd name="connsiteX14" fmla="*/ 648694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2422" y="50852"/>
                  <a:pt x="501396" y="-20227"/>
                  <a:pt x="648694" y="0"/>
                </a:cubicBezTo>
                <a:cubicBezTo>
                  <a:pt x="799812" y="38507"/>
                  <a:pt x="959489" y="-800"/>
                  <a:pt x="1199735" y="0"/>
                </a:cubicBezTo>
                <a:cubicBezTo>
                  <a:pt x="1414420" y="17294"/>
                  <a:pt x="1508747" y="1527"/>
                  <a:pt x="1799602" y="0"/>
                </a:cubicBezTo>
                <a:cubicBezTo>
                  <a:pt x="2066440" y="-1017"/>
                  <a:pt x="2195650" y="32589"/>
                  <a:pt x="2545949" y="0"/>
                </a:cubicBezTo>
                <a:cubicBezTo>
                  <a:pt x="2873794" y="-31645"/>
                  <a:pt x="2929952" y="-3485"/>
                  <a:pt x="3194643" y="0"/>
                </a:cubicBezTo>
                <a:cubicBezTo>
                  <a:pt x="3454854" y="13507"/>
                  <a:pt x="3583403" y="-37677"/>
                  <a:pt x="3794510" y="0"/>
                </a:cubicBezTo>
                <a:cubicBezTo>
                  <a:pt x="4006689" y="30598"/>
                  <a:pt x="4340446" y="-94541"/>
                  <a:pt x="4882642" y="0"/>
                </a:cubicBezTo>
                <a:cubicBezTo>
                  <a:pt x="4881830" y="8405"/>
                  <a:pt x="4881054" y="21756"/>
                  <a:pt x="4882642" y="27432"/>
                </a:cubicBezTo>
                <a:cubicBezTo>
                  <a:pt x="4602011" y="27736"/>
                  <a:pt x="4385273" y="27792"/>
                  <a:pt x="4185122" y="27432"/>
                </a:cubicBezTo>
                <a:cubicBezTo>
                  <a:pt x="4006416" y="-24290"/>
                  <a:pt x="3836508" y="36434"/>
                  <a:pt x="3585254" y="27432"/>
                </a:cubicBezTo>
                <a:cubicBezTo>
                  <a:pt x="3336147" y="759"/>
                  <a:pt x="3187969" y="-5198"/>
                  <a:pt x="2790081" y="27432"/>
                </a:cubicBezTo>
                <a:cubicBezTo>
                  <a:pt x="2412999" y="38696"/>
                  <a:pt x="2457514" y="16798"/>
                  <a:pt x="2141387" y="27432"/>
                </a:cubicBezTo>
                <a:cubicBezTo>
                  <a:pt x="1838990" y="46054"/>
                  <a:pt x="1771634" y="27462"/>
                  <a:pt x="1590346" y="27432"/>
                </a:cubicBezTo>
                <a:cubicBezTo>
                  <a:pt x="1444790" y="48064"/>
                  <a:pt x="1195028" y="1250"/>
                  <a:pt x="844000" y="27432"/>
                </a:cubicBezTo>
                <a:cubicBezTo>
                  <a:pt x="493299" y="36516"/>
                  <a:pt x="334969" y="15761"/>
                  <a:pt x="0" y="27432"/>
                </a:cubicBezTo>
                <a:cubicBezTo>
                  <a:pt x="-476" y="15539"/>
                  <a:pt x="-411" y="9181"/>
                  <a:pt x="0" y="0"/>
                </a:cubicBezTo>
                <a:close/>
              </a:path>
              <a:path w="4882642" h="27432" stroke="0" extrusionOk="0">
                <a:moveTo>
                  <a:pt x="0" y="0"/>
                </a:moveTo>
                <a:cubicBezTo>
                  <a:pt x="253027" y="23111"/>
                  <a:pt x="491193" y="-9736"/>
                  <a:pt x="648694" y="0"/>
                </a:cubicBezTo>
                <a:cubicBezTo>
                  <a:pt x="774418" y="32734"/>
                  <a:pt x="1004421" y="15443"/>
                  <a:pt x="1199735" y="0"/>
                </a:cubicBezTo>
                <a:cubicBezTo>
                  <a:pt x="1414066" y="-19237"/>
                  <a:pt x="1745615" y="-11843"/>
                  <a:pt x="1994908" y="0"/>
                </a:cubicBezTo>
                <a:cubicBezTo>
                  <a:pt x="2228376" y="-7139"/>
                  <a:pt x="2371916" y="44711"/>
                  <a:pt x="2643602" y="0"/>
                </a:cubicBezTo>
                <a:cubicBezTo>
                  <a:pt x="2914314" y="-21888"/>
                  <a:pt x="3044662" y="1137"/>
                  <a:pt x="3292296" y="0"/>
                </a:cubicBezTo>
                <a:cubicBezTo>
                  <a:pt x="3560253" y="4721"/>
                  <a:pt x="3901562" y="8014"/>
                  <a:pt x="4087469" y="0"/>
                </a:cubicBezTo>
                <a:cubicBezTo>
                  <a:pt x="4275340" y="-4038"/>
                  <a:pt x="4487843" y="-21532"/>
                  <a:pt x="4882642" y="0"/>
                </a:cubicBezTo>
                <a:cubicBezTo>
                  <a:pt x="4883146" y="9145"/>
                  <a:pt x="4884401" y="18278"/>
                  <a:pt x="4882642" y="27432"/>
                </a:cubicBezTo>
                <a:cubicBezTo>
                  <a:pt x="4640452" y="55312"/>
                  <a:pt x="4469276" y="12389"/>
                  <a:pt x="4282775" y="27432"/>
                </a:cubicBezTo>
                <a:cubicBezTo>
                  <a:pt x="4127518" y="7175"/>
                  <a:pt x="3830432" y="34045"/>
                  <a:pt x="3585254" y="27432"/>
                </a:cubicBezTo>
                <a:cubicBezTo>
                  <a:pt x="3397964" y="-19363"/>
                  <a:pt x="3088373" y="27783"/>
                  <a:pt x="2887734" y="27432"/>
                </a:cubicBezTo>
                <a:cubicBezTo>
                  <a:pt x="2686715" y="33491"/>
                  <a:pt x="2471858" y="-15874"/>
                  <a:pt x="2239040" y="27432"/>
                </a:cubicBezTo>
                <a:cubicBezTo>
                  <a:pt x="2010727" y="69105"/>
                  <a:pt x="1750352" y="75633"/>
                  <a:pt x="1443867" y="27432"/>
                </a:cubicBezTo>
                <a:cubicBezTo>
                  <a:pt x="1059802" y="3232"/>
                  <a:pt x="850219" y="23727"/>
                  <a:pt x="648694" y="27432"/>
                </a:cubicBezTo>
                <a:cubicBezTo>
                  <a:pt x="414440" y="23153"/>
                  <a:pt x="304476" y="56600"/>
                  <a:pt x="0" y="27432"/>
                </a:cubicBezTo>
                <a:cubicBezTo>
                  <a:pt x="-736" y="17315"/>
                  <a:pt x="432" y="6508"/>
                  <a:pt x="0" y="0"/>
                </a:cubicBezTo>
                <a:close/>
              </a:path>
              <a:path w="4882642" h="27432" fill="none" stroke="0" extrusionOk="0">
                <a:moveTo>
                  <a:pt x="0" y="0"/>
                </a:moveTo>
                <a:cubicBezTo>
                  <a:pt x="278307" y="12359"/>
                  <a:pt x="458140" y="1341"/>
                  <a:pt x="648694" y="0"/>
                </a:cubicBezTo>
                <a:cubicBezTo>
                  <a:pt x="837654" y="9322"/>
                  <a:pt x="968082" y="-1784"/>
                  <a:pt x="1199735" y="0"/>
                </a:cubicBezTo>
                <a:cubicBezTo>
                  <a:pt x="1403481" y="5976"/>
                  <a:pt x="1529540" y="18391"/>
                  <a:pt x="1799602" y="0"/>
                </a:cubicBezTo>
                <a:cubicBezTo>
                  <a:pt x="2060949" y="10650"/>
                  <a:pt x="2230517" y="38632"/>
                  <a:pt x="2545949" y="0"/>
                </a:cubicBezTo>
                <a:cubicBezTo>
                  <a:pt x="2872552" y="-33837"/>
                  <a:pt x="2933189" y="-11123"/>
                  <a:pt x="3194643" y="0"/>
                </a:cubicBezTo>
                <a:cubicBezTo>
                  <a:pt x="3425833" y="1576"/>
                  <a:pt x="3570403" y="-8842"/>
                  <a:pt x="3794510" y="0"/>
                </a:cubicBezTo>
                <a:cubicBezTo>
                  <a:pt x="3994857" y="-4870"/>
                  <a:pt x="4333504" y="-26345"/>
                  <a:pt x="4882642" y="0"/>
                </a:cubicBezTo>
                <a:cubicBezTo>
                  <a:pt x="4882085" y="8537"/>
                  <a:pt x="4883564" y="21849"/>
                  <a:pt x="4882642" y="27432"/>
                </a:cubicBezTo>
                <a:cubicBezTo>
                  <a:pt x="4562314" y="-173"/>
                  <a:pt x="4430982" y="86245"/>
                  <a:pt x="4185122" y="27432"/>
                </a:cubicBezTo>
                <a:cubicBezTo>
                  <a:pt x="3986202" y="13896"/>
                  <a:pt x="3828751" y="61605"/>
                  <a:pt x="3585254" y="27432"/>
                </a:cubicBezTo>
                <a:cubicBezTo>
                  <a:pt x="3360279" y="30319"/>
                  <a:pt x="3187249" y="44608"/>
                  <a:pt x="2790081" y="27432"/>
                </a:cubicBezTo>
                <a:cubicBezTo>
                  <a:pt x="2423355" y="30305"/>
                  <a:pt x="2455688" y="-1923"/>
                  <a:pt x="2141387" y="27432"/>
                </a:cubicBezTo>
                <a:cubicBezTo>
                  <a:pt x="1826188" y="48501"/>
                  <a:pt x="1763258" y="10227"/>
                  <a:pt x="1590346" y="27432"/>
                </a:cubicBezTo>
                <a:cubicBezTo>
                  <a:pt x="1376289" y="34931"/>
                  <a:pt x="1198242" y="14277"/>
                  <a:pt x="844000" y="27432"/>
                </a:cubicBezTo>
                <a:cubicBezTo>
                  <a:pt x="489390" y="13107"/>
                  <a:pt x="304080" y="13295"/>
                  <a:pt x="0" y="27432"/>
                </a:cubicBezTo>
                <a:cubicBezTo>
                  <a:pt x="-1508" y="15815"/>
                  <a:pt x="-177" y="8147"/>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380;p25">
            <a:extLst>
              <a:ext uri="{FF2B5EF4-FFF2-40B4-BE49-F238E27FC236}">
                <a16:creationId xmlns:a16="http://schemas.microsoft.com/office/drawing/2014/main" id="{E8E99F2B-7E4A-E9EC-811A-AAC528C2A18E}"/>
              </a:ext>
            </a:extLst>
          </p:cNvPr>
          <p:cNvSpPr txBox="1"/>
          <p:nvPr/>
        </p:nvSpPr>
        <p:spPr>
          <a:xfrm>
            <a:off x="1500426" y="2846193"/>
            <a:ext cx="15424307" cy="1189407"/>
          </a:xfrm>
          <a:prstGeom prst="rect">
            <a:avLst/>
          </a:prstGeom>
        </p:spPr>
        <p:txBody>
          <a:bodyPr spcFirstLastPara="1" vert="horz" lIns="91440" tIns="45720" rIns="91440" bIns="45720" rtlCol="0" anchor="t" anchorCtr="0">
            <a:noAutofit/>
          </a:bodyPr>
          <a:lstStyle/>
          <a:p>
            <a:pPr marL="114300" lvl="0">
              <a:lnSpc>
                <a:spcPct val="170000"/>
              </a:lnSpc>
            </a:pPr>
            <a:r>
              <a:rPr lang="en-US" sz="3200" b="1" kern="1200" dirty="0">
                <a:solidFill>
                  <a:schemeClr val="tx1"/>
                </a:solidFill>
                <a:effectLst/>
                <a:latin typeface="Alegreya Sans Medium" panose="020B0604020202020204" charset="0"/>
                <a:ea typeface="+mn-ea"/>
                <a:cs typeface="+mn-cs"/>
              </a:rPr>
              <a:t>Evaluation metrics</a:t>
            </a:r>
            <a:endParaRPr lang="en-US" sz="3200" kern="1200" dirty="0">
              <a:solidFill>
                <a:schemeClr val="tx1"/>
              </a:solidFill>
              <a:effectLst/>
              <a:latin typeface="Alegreya Sans Medium" panose="020B0604020202020204" charset="0"/>
              <a:ea typeface="+mn-ea"/>
              <a:cs typeface="+mn-cs"/>
            </a:endParaRPr>
          </a:p>
        </p:txBody>
      </p:sp>
      <p:sp>
        <p:nvSpPr>
          <p:cNvPr id="6" name="TextBox 5">
            <a:extLst>
              <a:ext uri="{FF2B5EF4-FFF2-40B4-BE49-F238E27FC236}">
                <a16:creationId xmlns:a16="http://schemas.microsoft.com/office/drawing/2014/main" id="{E13CC7E7-9F46-4853-B410-B4759A417840}"/>
              </a:ext>
            </a:extLst>
          </p:cNvPr>
          <p:cNvSpPr txBox="1"/>
          <p:nvPr/>
        </p:nvSpPr>
        <p:spPr>
          <a:xfrm>
            <a:off x="1600200" y="4183134"/>
            <a:ext cx="15224760" cy="2819233"/>
          </a:xfrm>
          <a:prstGeom prst="rect">
            <a:avLst/>
          </a:prstGeom>
          <a:noFill/>
        </p:spPr>
        <p:txBody>
          <a:bodyPr wrap="square" rtlCol="0">
            <a:spAutoFit/>
          </a:bodyPr>
          <a:lstStyle/>
          <a:p>
            <a:pPr marL="269875">
              <a:lnSpc>
                <a:spcPct val="170000"/>
              </a:lnSpc>
            </a:pPr>
            <a:r>
              <a:rPr lang="en-US" sz="3200" kern="1200" dirty="0">
                <a:solidFill>
                  <a:schemeClr val="tx1"/>
                </a:solidFill>
                <a:effectLst/>
                <a:latin typeface="Alegreya Sans Medium" panose="020B0604020202020204" charset="0"/>
                <a:ea typeface="+mn-ea"/>
                <a:cs typeface="+mn-cs"/>
              </a:rPr>
              <a:t>We evaluate the models by:</a:t>
            </a:r>
          </a:p>
          <a:p>
            <a:pPr marL="784225" lvl="1" indent="-514350">
              <a:lnSpc>
                <a:spcPct val="170000"/>
              </a:lnSpc>
              <a:buFont typeface="+mj-lt"/>
              <a:buAutoNum type="arabicParenR"/>
            </a:pPr>
            <a:r>
              <a:rPr lang="en-US" sz="3200" kern="1200" dirty="0">
                <a:solidFill>
                  <a:schemeClr val="tx1"/>
                </a:solidFill>
                <a:effectLst/>
                <a:latin typeface="Alegreya Sans Medium" panose="020B0604020202020204" charset="0"/>
                <a:ea typeface="+mn-ea"/>
                <a:cs typeface="+mn-cs"/>
              </a:rPr>
              <a:t>  </a:t>
            </a:r>
            <a:r>
              <a:rPr lang="en-US" altLang="zh-CN" sz="3200" kern="1200" dirty="0">
                <a:solidFill>
                  <a:schemeClr val="tx1"/>
                </a:solidFill>
                <a:latin typeface="Alegreya Sans Medium" panose="020B0604020202020204" charset="0"/>
                <a:ea typeface="+mn-ea"/>
                <a:cs typeface="+mn-cs"/>
              </a:rPr>
              <a:t>C</a:t>
            </a:r>
            <a:r>
              <a:rPr lang="en-US" sz="3200" kern="1200" dirty="0">
                <a:solidFill>
                  <a:schemeClr val="tx1"/>
                </a:solidFill>
                <a:effectLst/>
                <a:latin typeface="Alegreya Sans Medium" panose="020B0604020202020204" charset="0"/>
                <a:ea typeface="+mn-ea"/>
                <a:cs typeface="+mn-cs"/>
              </a:rPr>
              <a:t>omparing the </a:t>
            </a:r>
            <a:r>
              <a:rPr lang="en-US" sz="3200" b="1" kern="1200" dirty="0">
                <a:solidFill>
                  <a:srgbClr val="C00000"/>
                </a:solidFill>
                <a:effectLst/>
                <a:latin typeface="Alegreya Sans Medium" panose="020B0604020202020204" charset="0"/>
                <a:ea typeface="+mn-ea"/>
                <a:cs typeface="+mn-cs"/>
              </a:rPr>
              <a:t>accuracy scores </a:t>
            </a:r>
            <a:r>
              <a:rPr lang="en-US" sz="3200" kern="1200" dirty="0">
                <a:solidFill>
                  <a:schemeClr val="tx1"/>
                </a:solidFill>
                <a:effectLst/>
                <a:latin typeface="Alegreya Sans Medium" panose="020B0604020202020204" charset="0"/>
                <a:ea typeface="+mn-ea"/>
                <a:cs typeface="+mn-cs"/>
              </a:rPr>
              <a:t>of training scores and testing scores in different models.</a:t>
            </a:r>
          </a:p>
          <a:p>
            <a:pPr marL="784225" lvl="1" indent="-514350">
              <a:lnSpc>
                <a:spcPct val="170000"/>
              </a:lnSpc>
              <a:buFont typeface="+mj-lt"/>
              <a:buAutoNum type="arabicParenR"/>
            </a:pPr>
            <a:r>
              <a:rPr lang="en-US" sz="3200" kern="1200" dirty="0">
                <a:solidFill>
                  <a:schemeClr val="tx1"/>
                </a:solidFill>
                <a:latin typeface="Alegreya Sans Medium" panose="020B0604020202020204" charset="0"/>
                <a:ea typeface="+mn-ea"/>
                <a:cs typeface="+mn-cs"/>
              </a:rPr>
              <a:t>  Plotting </a:t>
            </a:r>
            <a:r>
              <a:rPr lang="en-US" sz="3200" b="1" kern="1200" dirty="0">
                <a:solidFill>
                  <a:srgbClr val="C00000"/>
                </a:solidFill>
                <a:latin typeface="Alegreya Sans Medium" panose="020B0604020202020204" charset="0"/>
                <a:ea typeface="+mn-ea"/>
                <a:cs typeface="+mn-cs"/>
              </a:rPr>
              <a:t>ROC curves </a:t>
            </a:r>
            <a:r>
              <a:rPr lang="en-US" sz="3200" kern="1200" dirty="0">
                <a:solidFill>
                  <a:schemeClr val="tx1"/>
                </a:solidFill>
                <a:latin typeface="Alegreya Sans Medium" panose="020B0604020202020204" charset="0"/>
                <a:ea typeface="+mn-ea"/>
                <a:cs typeface="+mn-cs"/>
              </a:rPr>
              <a:t>for each model.</a:t>
            </a:r>
          </a:p>
          <a:p>
            <a:endParaRPr lang="en-CA" dirty="0"/>
          </a:p>
        </p:txBody>
      </p:sp>
    </p:spTree>
    <p:extLst>
      <p:ext uri="{BB962C8B-B14F-4D97-AF65-F5344CB8AC3E}">
        <p14:creationId xmlns:p14="http://schemas.microsoft.com/office/powerpoint/2010/main" val="2945952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512"/>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62649AB-2F18-D77F-AE51-EEDC69236A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516;p33">
            <a:extLst>
              <a:ext uri="{FF2B5EF4-FFF2-40B4-BE49-F238E27FC236}">
                <a16:creationId xmlns:a16="http://schemas.microsoft.com/office/drawing/2014/main" id="{E6088819-53B6-1B02-3129-7301103C660F}"/>
              </a:ext>
            </a:extLst>
          </p:cNvPr>
          <p:cNvSpPr txBox="1"/>
          <p:nvPr/>
        </p:nvSpPr>
        <p:spPr>
          <a:xfrm>
            <a:off x="868680" y="2058794"/>
            <a:ext cx="15081385" cy="443198"/>
          </a:xfrm>
          <a:prstGeom prst="rect">
            <a:avLst/>
          </a:prstGeom>
          <a:noFill/>
          <a:ln>
            <a:noFill/>
          </a:ln>
        </p:spPr>
        <p:txBody>
          <a:bodyPr spcFirstLastPara="1" wrap="square" lIns="0" tIns="0" rIns="0" bIns="0" anchor="t" anchorCtr="0">
            <a:spAutoFit/>
          </a:bodyPr>
          <a:lstStyle/>
          <a:p>
            <a:pPr marL="114300" lvl="0">
              <a:lnSpc>
                <a:spcPct val="90000"/>
              </a:lnSpc>
            </a:pPr>
            <a:r>
              <a:rPr lang="en-US" sz="3200" b="1" kern="1200" dirty="0">
                <a:solidFill>
                  <a:schemeClr val="tx1"/>
                </a:solidFill>
                <a:effectLst/>
                <a:latin typeface="Alegreya Sans Medium" panose="020B0604020202020204" charset="0"/>
                <a:ea typeface="+mn-ea"/>
                <a:cs typeface="+mn-cs"/>
              </a:rPr>
              <a:t>Model Selection </a:t>
            </a:r>
            <a:r>
              <a:rPr lang="en-US" sz="3200" b="1" kern="1200" dirty="0" err="1">
                <a:solidFill>
                  <a:schemeClr val="tx1"/>
                </a:solidFill>
                <a:latin typeface="Alegreya Sans Medium" panose="020B0604020202020204" charset="0"/>
                <a:ea typeface="+mn-ea"/>
                <a:cs typeface="+mn-cs"/>
              </a:rPr>
              <a:t>A</a:t>
            </a:r>
            <a:r>
              <a:rPr lang="en-US" sz="3200" b="1" kern="1200" dirty="0" err="1">
                <a:solidFill>
                  <a:schemeClr val="tx1"/>
                </a:solidFill>
                <a:effectLst/>
                <a:latin typeface="Alegreya Sans Medium" panose="020B0604020202020204" charset="0"/>
                <a:ea typeface="+mn-ea"/>
                <a:cs typeface="+mn-cs"/>
              </a:rPr>
              <a:t>nalysis_</a:t>
            </a:r>
            <a:r>
              <a:rPr lang="en-US" sz="3200" kern="1200" dirty="0" err="1">
                <a:solidFill>
                  <a:schemeClr val="tx1"/>
                </a:solidFill>
                <a:effectLst/>
                <a:latin typeface="Alegreya Sans Medium" panose="020B0604020202020204" charset="0"/>
                <a:ea typeface="+mn-ea"/>
                <a:cs typeface="+mn-cs"/>
              </a:rPr>
              <a:t>Accuracy</a:t>
            </a:r>
            <a:r>
              <a:rPr lang="en-US" sz="3200" kern="1200" dirty="0">
                <a:solidFill>
                  <a:schemeClr val="tx1"/>
                </a:solidFill>
                <a:effectLst/>
                <a:latin typeface="Alegreya Sans Medium" panose="020B0604020202020204" charset="0"/>
                <a:ea typeface="+mn-ea"/>
                <a:cs typeface="+mn-cs"/>
              </a:rPr>
              <a:t> score analysis</a:t>
            </a:r>
          </a:p>
        </p:txBody>
      </p:sp>
      <p:graphicFrame>
        <p:nvGraphicFramePr>
          <p:cNvPr id="8" name="Table 4">
            <a:extLst>
              <a:ext uri="{FF2B5EF4-FFF2-40B4-BE49-F238E27FC236}">
                <a16:creationId xmlns:a16="http://schemas.microsoft.com/office/drawing/2014/main" id="{B215A7C8-3664-CC91-F409-4CAC89CE78A8}"/>
              </a:ext>
            </a:extLst>
          </p:cNvPr>
          <p:cNvGraphicFramePr>
            <a:graphicFrameLocks noGrp="1"/>
          </p:cNvGraphicFramePr>
          <p:nvPr>
            <p:extLst>
              <p:ext uri="{D42A27DB-BD31-4B8C-83A1-F6EECF244321}">
                <p14:modId xmlns:p14="http://schemas.microsoft.com/office/powerpoint/2010/main" val="2974389330"/>
              </p:ext>
            </p:extLst>
          </p:nvPr>
        </p:nvGraphicFramePr>
        <p:xfrm>
          <a:off x="3397939" y="2741408"/>
          <a:ext cx="10651454" cy="4138386"/>
        </p:xfrm>
        <a:graphic>
          <a:graphicData uri="http://schemas.openxmlformats.org/drawingml/2006/table">
            <a:tbl>
              <a:tblPr firstRow="1" bandRow="1">
                <a:tableStyleId>{A5A4E364-4CDC-4B59-A649-B96F44835222}</a:tableStyleId>
              </a:tblPr>
              <a:tblGrid>
                <a:gridCol w="537339">
                  <a:extLst>
                    <a:ext uri="{9D8B030D-6E8A-4147-A177-3AD203B41FA5}">
                      <a16:colId xmlns:a16="http://schemas.microsoft.com/office/drawing/2014/main" val="273235976"/>
                    </a:ext>
                  </a:extLst>
                </a:gridCol>
                <a:gridCol w="1809029">
                  <a:extLst>
                    <a:ext uri="{9D8B030D-6E8A-4147-A177-3AD203B41FA5}">
                      <a16:colId xmlns:a16="http://schemas.microsoft.com/office/drawing/2014/main" val="493841693"/>
                    </a:ext>
                  </a:extLst>
                </a:gridCol>
                <a:gridCol w="2674889">
                  <a:extLst>
                    <a:ext uri="{9D8B030D-6E8A-4147-A177-3AD203B41FA5}">
                      <a16:colId xmlns:a16="http://schemas.microsoft.com/office/drawing/2014/main" val="1288883459"/>
                    </a:ext>
                  </a:extLst>
                </a:gridCol>
                <a:gridCol w="2968663">
                  <a:extLst>
                    <a:ext uri="{9D8B030D-6E8A-4147-A177-3AD203B41FA5}">
                      <a16:colId xmlns:a16="http://schemas.microsoft.com/office/drawing/2014/main" val="1709182480"/>
                    </a:ext>
                  </a:extLst>
                </a:gridCol>
                <a:gridCol w="2661534">
                  <a:extLst>
                    <a:ext uri="{9D8B030D-6E8A-4147-A177-3AD203B41FA5}">
                      <a16:colId xmlns:a16="http://schemas.microsoft.com/office/drawing/2014/main" val="1351597701"/>
                    </a:ext>
                  </a:extLst>
                </a:gridCol>
              </a:tblGrid>
              <a:tr h="384011">
                <a:tc rowSpan="2">
                  <a:txBody>
                    <a:bodyPr/>
                    <a:lstStyle/>
                    <a:p>
                      <a:pPr algn="ctr" fontAlgn="ctr"/>
                      <a:r>
                        <a:rPr lang="en-CA" sz="1900" b="1" dirty="0">
                          <a:effectLst/>
                        </a:rPr>
                        <a:t>#</a:t>
                      </a:r>
                    </a:p>
                  </a:txBody>
                  <a:tcPr/>
                </a:tc>
                <a:tc rowSpan="2">
                  <a:txBody>
                    <a:bodyPr/>
                    <a:lstStyle/>
                    <a:p>
                      <a:pPr algn="ctr" fontAlgn="ctr"/>
                      <a:r>
                        <a:rPr lang="en-CA" sz="1900" b="1" dirty="0">
                          <a:effectLst/>
                        </a:rPr>
                        <a:t>Model Name</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900" b="1" i="0" u="none" strike="noStrike" cap="none" dirty="0">
                          <a:solidFill>
                            <a:srgbClr val="000000"/>
                          </a:solidFill>
                          <a:effectLst/>
                          <a:latin typeface="Arial"/>
                          <a:ea typeface="Arial"/>
                          <a:cs typeface="Arial"/>
                          <a:sym typeface="Arial"/>
                        </a:rPr>
                        <a:t>Pipeline 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900" b="1" i="0" u="none" strike="noStrike" cap="none" dirty="0">
                          <a:solidFill>
                            <a:srgbClr val="000000"/>
                          </a:solidFill>
                          <a:effectLst/>
                          <a:latin typeface="Arial"/>
                          <a:ea typeface="Arial"/>
                          <a:cs typeface="Arial"/>
                          <a:sym typeface="Arial"/>
                        </a:rPr>
                        <a:t>Pipeline 2</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CA" sz="1900" b="1" i="0" u="none" strike="noStrike" cap="none" dirty="0">
                          <a:solidFill>
                            <a:srgbClr val="000000"/>
                          </a:solidFill>
                          <a:effectLst/>
                          <a:latin typeface="Arial"/>
                          <a:ea typeface="Arial"/>
                          <a:cs typeface="Arial"/>
                          <a:sym typeface="Arial"/>
                        </a:rPr>
                        <a:t>Pipeline 3</a:t>
                      </a:r>
                    </a:p>
                  </a:txBody>
                  <a:tcPr/>
                </a:tc>
                <a:extLst>
                  <a:ext uri="{0D108BD9-81ED-4DB2-BD59-A6C34878D82A}">
                    <a16:rowId xmlns:a16="http://schemas.microsoft.com/office/drawing/2014/main" val="524811115"/>
                  </a:ext>
                </a:extLst>
              </a:tr>
              <a:tr h="663291">
                <a:tc vMerge="1">
                  <a:txBody>
                    <a:bodyPr/>
                    <a:lstStyle/>
                    <a:p>
                      <a:pPr algn="ctr" fontAlgn="ctr"/>
                      <a:r>
                        <a:rPr lang="en-CA" b="1" dirty="0">
                          <a:effectLst/>
                        </a:rPr>
                        <a:t>#</a:t>
                      </a:r>
                    </a:p>
                  </a:txBody>
                  <a:tcPr anchor="ctr"/>
                </a:tc>
                <a:tc vMerge="1">
                  <a:txBody>
                    <a:bodyPr/>
                    <a:lstStyle/>
                    <a:p>
                      <a:pPr algn="ctr" fontAlgn="ctr"/>
                      <a:r>
                        <a:rPr lang="en-CA" b="1" dirty="0">
                          <a:effectLst/>
                        </a:rPr>
                        <a:t>Model Name</a:t>
                      </a:r>
                    </a:p>
                  </a:txBody>
                  <a:tcPr anchor="ctr"/>
                </a:tc>
                <a:tc>
                  <a:txBody>
                    <a:bodyPr/>
                    <a:lstStyle/>
                    <a:p>
                      <a:pPr algn="ctr" fontAlgn="ctr"/>
                      <a:r>
                        <a:rPr lang="en-CA" sz="1900" b="1" dirty="0">
                          <a:effectLst/>
                        </a:rPr>
                        <a:t>Testing Score(PCA)</a:t>
                      </a:r>
                    </a:p>
                  </a:txBody>
                  <a:tcPr anchor="ctr"/>
                </a:tc>
                <a:tc>
                  <a:txBody>
                    <a:bodyPr/>
                    <a:lstStyle/>
                    <a:p>
                      <a:pPr algn="ctr" fontAlgn="ctr"/>
                      <a:r>
                        <a:rPr lang="en-CA" sz="1900" b="1" dirty="0">
                          <a:effectLst/>
                        </a:rPr>
                        <a:t>Testing Score(No PCA)</a:t>
                      </a:r>
                    </a:p>
                  </a:txBody>
                  <a:tcPr anchor="ctr"/>
                </a:tc>
                <a:tc>
                  <a:txBody>
                    <a:bodyPr/>
                    <a:lstStyle/>
                    <a:p>
                      <a:pPr algn="ctr" fontAlgn="ctr"/>
                      <a:r>
                        <a:rPr lang="en-CA" sz="1900" b="1" dirty="0">
                          <a:effectLst/>
                        </a:rPr>
                        <a:t>Testing Score(Feature Selection)</a:t>
                      </a:r>
                    </a:p>
                  </a:txBody>
                  <a:tcPr anchor="ctr"/>
                </a:tc>
                <a:extLst>
                  <a:ext uri="{0D108BD9-81ED-4DB2-BD59-A6C34878D82A}">
                    <a16:rowId xmlns:a16="http://schemas.microsoft.com/office/drawing/2014/main" val="4010643291"/>
                  </a:ext>
                </a:extLst>
              </a:tr>
              <a:tr h="663291">
                <a:tc>
                  <a:txBody>
                    <a:bodyPr/>
                    <a:lstStyle/>
                    <a:p>
                      <a:pPr algn="ctr" fontAlgn="ctr"/>
                      <a:r>
                        <a:rPr lang="en-CA" sz="1900" b="1" dirty="0">
                          <a:effectLst/>
                        </a:rPr>
                        <a:t>0</a:t>
                      </a:r>
                    </a:p>
                  </a:txBody>
                  <a:tcPr anchor="ctr"/>
                </a:tc>
                <a:tc>
                  <a:txBody>
                    <a:bodyPr/>
                    <a:lstStyle/>
                    <a:p>
                      <a:pPr algn="ctr" fontAlgn="ctr"/>
                      <a:r>
                        <a:rPr lang="en-CA" sz="1900" dirty="0">
                          <a:effectLst/>
                        </a:rPr>
                        <a:t>Linear Regression</a:t>
                      </a:r>
                    </a:p>
                  </a:txBody>
                  <a:tcPr anchor="ctr"/>
                </a:tc>
                <a:tc>
                  <a:txBody>
                    <a:bodyPr/>
                    <a:lstStyle/>
                    <a:p>
                      <a:pPr algn="ctr" fontAlgn="ctr"/>
                      <a:r>
                        <a:rPr lang="en-CA" sz="1900" dirty="0">
                          <a:effectLst/>
                        </a:rPr>
                        <a:t>0.573814</a:t>
                      </a:r>
                    </a:p>
                  </a:txBody>
                  <a:tcPr anchor="ctr"/>
                </a:tc>
                <a:tc>
                  <a:txBody>
                    <a:bodyPr/>
                    <a:lstStyle/>
                    <a:p>
                      <a:pPr algn="ctr" fontAlgn="ctr"/>
                      <a:r>
                        <a:rPr lang="en-CA" sz="1900" dirty="0">
                          <a:effectLst/>
                        </a:rPr>
                        <a:t>0.569806</a:t>
                      </a:r>
                    </a:p>
                  </a:txBody>
                  <a:tcPr anchor="ctr"/>
                </a:tc>
                <a:tc>
                  <a:txBody>
                    <a:bodyPr/>
                    <a:lstStyle/>
                    <a:p>
                      <a:pPr algn="ctr" fontAlgn="ctr"/>
                      <a:r>
                        <a:rPr lang="en-CA" sz="1900" dirty="0">
                          <a:effectLst/>
                        </a:rPr>
                        <a:t>0.581162</a:t>
                      </a:r>
                    </a:p>
                  </a:txBody>
                  <a:tcPr anchor="ctr"/>
                </a:tc>
                <a:extLst>
                  <a:ext uri="{0D108BD9-81ED-4DB2-BD59-A6C34878D82A}">
                    <a16:rowId xmlns:a16="http://schemas.microsoft.com/office/drawing/2014/main" val="3307823275"/>
                  </a:ext>
                </a:extLst>
              </a:tr>
              <a:tr h="424739">
                <a:tc>
                  <a:txBody>
                    <a:bodyPr/>
                    <a:lstStyle/>
                    <a:p>
                      <a:pPr algn="ctr" fontAlgn="ctr"/>
                      <a:r>
                        <a:rPr lang="en-CA" sz="1900" b="1" dirty="0">
                          <a:effectLst/>
                        </a:rPr>
                        <a:t>1</a:t>
                      </a:r>
                    </a:p>
                  </a:txBody>
                  <a:tcPr anchor="ctr"/>
                </a:tc>
                <a:tc>
                  <a:txBody>
                    <a:bodyPr/>
                    <a:lstStyle/>
                    <a:p>
                      <a:pPr algn="ctr" fontAlgn="ctr"/>
                      <a:r>
                        <a:rPr lang="en-CA" sz="1900" dirty="0">
                          <a:effectLst/>
                        </a:rPr>
                        <a:t>KNN</a:t>
                      </a:r>
                    </a:p>
                  </a:txBody>
                  <a:tcPr anchor="ctr"/>
                </a:tc>
                <a:tc>
                  <a:txBody>
                    <a:bodyPr/>
                    <a:lstStyle/>
                    <a:p>
                      <a:pPr algn="ctr" fontAlgn="ctr"/>
                      <a:r>
                        <a:rPr lang="en-CA" sz="1900" dirty="0">
                          <a:effectLst/>
                        </a:rPr>
                        <a:t>0.790915</a:t>
                      </a:r>
                    </a:p>
                  </a:txBody>
                  <a:tcPr anchor="ctr"/>
                </a:tc>
                <a:tc>
                  <a:txBody>
                    <a:bodyPr/>
                    <a:lstStyle/>
                    <a:p>
                      <a:pPr algn="ctr" fontAlgn="ctr"/>
                      <a:r>
                        <a:rPr lang="en-CA" sz="1900">
                          <a:effectLst/>
                        </a:rPr>
                        <a:t>0.784903</a:t>
                      </a:r>
                    </a:p>
                  </a:txBody>
                  <a:tcPr anchor="ctr"/>
                </a:tc>
                <a:tc>
                  <a:txBody>
                    <a:bodyPr/>
                    <a:lstStyle/>
                    <a:p>
                      <a:pPr algn="ctr" fontAlgn="ctr"/>
                      <a:r>
                        <a:rPr lang="en-CA" sz="1900" dirty="0">
                          <a:effectLst/>
                        </a:rPr>
                        <a:t>0.869071</a:t>
                      </a:r>
                    </a:p>
                  </a:txBody>
                  <a:tcPr anchor="ctr"/>
                </a:tc>
                <a:extLst>
                  <a:ext uri="{0D108BD9-81ED-4DB2-BD59-A6C34878D82A}">
                    <a16:rowId xmlns:a16="http://schemas.microsoft.com/office/drawing/2014/main" val="824408686"/>
                  </a:ext>
                </a:extLst>
              </a:tr>
              <a:tr h="424739">
                <a:tc>
                  <a:txBody>
                    <a:bodyPr/>
                    <a:lstStyle/>
                    <a:p>
                      <a:pPr algn="ctr" fontAlgn="ctr"/>
                      <a:r>
                        <a:rPr lang="en-CA" sz="1900" b="1" dirty="0">
                          <a:effectLst/>
                        </a:rPr>
                        <a:t>2</a:t>
                      </a:r>
                    </a:p>
                  </a:txBody>
                  <a:tcPr anchor="ctr"/>
                </a:tc>
                <a:tc>
                  <a:txBody>
                    <a:bodyPr/>
                    <a:lstStyle/>
                    <a:p>
                      <a:pPr algn="ctr" fontAlgn="ctr"/>
                      <a:r>
                        <a:rPr lang="en-CA" sz="1900" dirty="0">
                          <a:effectLst/>
                        </a:rPr>
                        <a:t>DT</a:t>
                      </a:r>
                    </a:p>
                  </a:txBody>
                  <a:tcPr anchor="ctr"/>
                </a:tc>
                <a:tc>
                  <a:txBody>
                    <a:bodyPr/>
                    <a:lstStyle/>
                    <a:p>
                      <a:pPr algn="ctr" fontAlgn="ctr"/>
                      <a:r>
                        <a:rPr lang="en-CA" sz="1900" dirty="0">
                          <a:effectLst/>
                        </a:rPr>
                        <a:t>0.778223</a:t>
                      </a:r>
                    </a:p>
                  </a:txBody>
                  <a:tcPr anchor="ctr"/>
                </a:tc>
                <a:tc>
                  <a:txBody>
                    <a:bodyPr/>
                    <a:lstStyle/>
                    <a:p>
                      <a:pPr algn="ctr" fontAlgn="ctr"/>
                      <a:r>
                        <a:rPr lang="en-CA" sz="1900" dirty="0">
                          <a:effectLst/>
                        </a:rPr>
                        <a:t>0.738143</a:t>
                      </a:r>
                    </a:p>
                  </a:txBody>
                  <a:tcPr anchor="ctr"/>
                </a:tc>
                <a:tc>
                  <a:txBody>
                    <a:bodyPr/>
                    <a:lstStyle/>
                    <a:p>
                      <a:pPr algn="ctr" fontAlgn="ctr"/>
                      <a:r>
                        <a:rPr lang="en-CA" sz="1900" dirty="0">
                          <a:effectLst/>
                        </a:rPr>
                        <a:t>0.875752</a:t>
                      </a:r>
                    </a:p>
                  </a:txBody>
                  <a:tcPr anchor="ctr"/>
                </a:tc>
                <a:extLst>
                  <a:ext uri="{0D108BD9-81ED-4DB2-BD59-A6C34878D82A}">
                    <a16:rowId xmlns:a16="http://schemas.microsoft.com/office/drawing/2014/main" val="696817674"/>
                  </a:ext>
                </a:extLst>
              </a:tr>
              <a:tr h="424739">
                <a:tc>
                  <a:txBody>
                    <a:bodyPr/>
                    <a:lstStyle/>
                    <a:p>
                      <a:pPr algn="ctr" fontAlgn="ctr"/>
                      <a:r>
                        <a:rPr lang="en-CA" sz="1900" b="1" dirty="0">
                          <a:effectLst/>
                        </a:rPr>
                        <a:t>3</a:t>
                      </a:r>
                    </a:p>
                  </a:txBody>
                  <a:tcPr anchor="ctr"/>
                </a:tc>
                <a:tc>
                  <a:txBody>
                    <a:bodyPr/>
                    <a:lstStyle/>
                    <a:p>
                      <a:pPr algn="ctr" fontAlgn="ctr"/>
                      <a:r>
                        <a:rPr lang="en-CA" sz="1900" dirty="0">
                          <a:effectLst/>
                        </a:rPr>
                        <a:t>DT-BAG</a:t>
                      </a:r>
                    </a:p>
                  </a:txBody>
                  <a:tcPr anchor="ctr"/>
                </a:tc>
                <a:tc>
                  <a:txBody>
                    <a:bodyPr/>
                    <a:lstStyle/>
                    <a:p>
                      <a:pPr algn="ctr" fontAlgn="ctr"/>
                      <a:r>
                        <a:rPr lang="en-CA" sz="1900" dirty="0">
                          <a:effectLst/>
                        </a:rPr>
                        <a:t>0.869739</a:t>
                      </a:r>
                    </a:p>
                  </a:txBody>
                  <a:tcPr anchor="ctr"/>
                </a:tc>
                <a:tc>
                  <a:txBody>
                    <a:bodyPr/>
                    <a:lstStyle/>
                    <a:p>
                      <a:pPr algn="ctr" fontAlgn="ctr"/>
                      <a:r>
                        <a:rPr lang="en-CA" sz="1900" dirty="0">
                          <a:effectLst/>
                        </a:rPr>
                        <a:t>0.810287</a:t>
                      </a:r>
                    </a:p>
                  </a:txBody>
                  <a:tcPr anchor="ctr"/>
                </a:tc>
                <a:tc>
                  <a:txBody>
                    <a:bodyPr/>
                    <a:lstStyle/>
                    <a:p>
                      <a:pPr algn="ctr" fontAlgn="ctr"/>
                      <a:r>
                        <a:rPr lang="en-CA" sz="1900">
                          <a:effectLst/>
                        </a:rPr>
                        <a:t>NaN</a:t>
                      </a:r>
                    </a:p>
                  </a:txBody>
                  <a:tcPr anchor="ctr"/>
                </a:tc>
                <a:extLst>
                  <a:ext uri="{0D108BD9-81ED-4DB2-BD59-A6C34878D82A}">
                    <a16:rowId xmlns:a16="http://schemas.microsoft.com/office/drawing/2014/main" val="873286064"/>
                  </a:ext>
                </a:extLst>
              </a:tr>
              <a:tr h="424739">
                <a:tc>
                  <a:txBody>
                    <a:bodyPr/>
                    <a:lstStyle/>
                    <a:p>
                      <a:pPr marR="0" algn="ctr" rtl="0" fontAlgn="ctr">
                        <a:lnSpc>
                          <a:spcPct val="100000"/>
                        </a:lnSpc>
                        <a:spcBef>
                          <a:spcPts val="0"/>
                        </a:spcBef>
                        <a:spcAft>
                          <a:spcPts val="0"/>
                        </a:spcAft>
                        <a:buClr>
                          <a:srgbClr val="000000"/>
                        </a:buClr>
                        <a:buFont typeface="Arial"/>
                      </a:pPr>
                      <a:r>
                        <a:rPr lang="en-CA" sz="1900" b="0" i="0" u="none" strike="noStrike" cap="none" dirty="0">
                          <a:solidFill>
                            <a:schemeClr val="tx1"/>
                          </a:solidFill>
                          <a:effectLst/>
                          <a:latin typeface="Arial"/>
                          <a:cs typeface="Arial"/>
                          <a:sym typeface="Arial"/>
                        </a:rPr>
                        <a:t>4</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a:solidFill>
                            <a:srgbClr val="C00000"/>
                          </a:solidFill>
                          <a:effectLst/>
                          <a:latin typeface="Arial"/>
                          <a:cs typeface="Arial"/>
                          <a:sym typeface="Arial"/>
                        </a:rPr>
                        <a:t>RF</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a:solidFill>
                            <a:srgbClr val="C00000"/>
                          </a:solidFill>
                          <a:effectLst/>
                          <a:latin typeface="Arial"/>
                          <a:cs typeface="Arial"/>
                          <a:sym typeface="Arial"/>
                        </a:rPr>
                        <a:t>0.924516</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a:solidFill>
                            <a:srgbClr val="C00000"/>
                          </a:solidFill>
                          <a:effectLst/>
                          <a:latin typeface="Arial"/>
                          <a:cs typeface="Arial"/>
                          <a:sym typeface="Arial"/>
                        </a:rPr>
                        <a:t>0.929192</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0" i="0" u="none" strike="noStrike" cap="none" dirty="0">
                          <a:solidFill>
                            <a:schemeClr val="tx1"/>
                          </a:solidFill>
                          <a:effectLst/>
                          <a:latin typeface="Arial"/>
                          <a:cs typeface="Arial"/>
                          <a:sym typeface="Arial"/>
                        </a:rPr>
                        <a:t>0.847027</a:t>
                      </a:r>
                    </a:p>
                  </a:txBody>
                  <a:tcPr anchor="ctr"/>
                </a:tc>
                <a:extLst>
                  <a:ext uri="{0D108BD9-81ED-4DB2-BD59-A6C34878D82A}">
                    <a16:rowId xmlns:a16="http://schemas.microsoft.com/office/drawing/2014/main" val="2376780849"/>
                  </a:ext>
                </a:extLst>
              </a:tr>
              <a:tr h="424739">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a:solidFill>
                            <a:schemeClr val="tx1"/>
                          </a:solidFill>
                          <a:effectLst/>
                          <a:latin typeface="Arial"/>
                          <a:cs typeface="Arial"/>
                          <a:sym typeface="Arial"/>
                        </a:rPr>
                        <a:t>5</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err="1">
                          <a:solidFill>
                            <a:srgbClr val="C00000"/>
                          </a:solidFill>
                          <a:effectLst/>
                          <a:latin typeface="Arial"/>
                          <a:cs typeface="Arial"/>
                          <a:sym typeface="Arial"/>
                        </a:rPr>
                        <a:t>XGBoost</a:t>
                      </a:r>
                      <a:endParaRPr lang="en-CA" sz="1900" b="1" i="0" u="none" strike="noStrike" cap="none" dirty="0">
                        <a:solidFill>
                          <a:srgbClr val="C00000"/>
                        </a:solidFill>
                        <a:effectLst/>
                        <a:latin typeface="Arial"/>
                        <a:cs typeface="Arial"/>
                        <a:sym typeface="Arial"/>
                      </a:endParaRPr>
                    </a:p>
                  </a:txBody>
                  <a:tcPr anchor="ctr"/>
                </a:tc>
                <a:tc>
                  <a:txBody>
                    <a:bodyPr/>
                    <a:lstStyle/>
                    <a:p>
                      <a:pPr marR="0" algn="ctr" rtl="0" fontAlgn="ctr">
                        <a:lnSpc>
                          <a:spcPct val="100000"/>
                        </a:lnSpc>
                        <a:spcBef>
                          <a:spcPts val="0"/>
                        </a:spcBef>
                        <a:spcAft>
                          <a:spcPts val="0"/>
                        </a:spcAft>
                        <a:buClr>
                          <a:srgbClr val="000000"/>
                        </a:buClr>
                        <a:buFont typeface="Arial"/>
                      </a:pPr>
                      <a:r>
                        <a:rPr lang="en-CA" sz="1900" b="1" i="0" u="none" strike="noStrike" cap="none" dirty="0">
                          <a:solidFill>
                            <a:srgbClr val="C00000"/>
                          </a:solidFill>
                          <a:effectLst/>
                          <a:latin typeface="Arial"/>
                          <a:cs typeface="Arial"/>
                          <a:sym typeface="Arial"/>
                        </a:rPr>
                        <a:t>0.918504</a:t>
                      </a:r>
                    </a:p>
                  </a:txBody>
                  <a:tcPr anchor="ctr"/>
                </a:tc>
                <a:tc>
                  <a:txBody>
                    <a:bodyPr/>
                    <a:lstStyle/>
                    <a:p>
                      <a:pPr marR="0" algn="ctr" rtl="0" fontAlgn="ctr">
                        <a:lnSpc>
                          <a:spcPct val="100000"/>
                        </a:lnSpc>
                        <a:spcBef>
                          <a:spcPts val="0"/>
                        </a:spcBef>
                        <a:spcAft>
                          <a:spcPts val="0"/>
                        </a:spcAft>
                        <a:buClr>
                          <a:srgbClr val="000000"/>
                        </a:buClr>
                        <a:buFont typeface="Arial"/>
                      </a:pPr>
                      <a:r>
                        <a:rPr lang="en-CA" sz="1900" b="0" i="0" u="none" strike="noStrike" cap="none" dirty="0">
                          <a:solidFill>
                            <a:schemeClr val="tx1"/>
                          </a:solidFill>
                          <a:effectLst/>
                          <a:latin typeface="Arial"/>
                          <a:cs typeface="Arial"/>
                          <a:sym typeface="Arial"/>
                        </a:rPr>
                        <a:t>0.885772</a:t>
                      </a:r>
                    </a:p>
                  </a:txBody>
                  <a:tcPr anchor="ctr"/>
                </a:tc>
                <a:tc>
                  <a:txBody>
                    <a:bodyPr/>
                    <a:lstStyle/>
                    <a:p>
                      <a:pPr algn="ctr" fontAlgn="ctr"/>
                      <a:r>
                        <a:rPr lang="en-CA" sz="1900" dirty="0" err="1">
                          <a:effectLst/>
                        </a:rPr>
                        <a:t>NaN</a:t>
                      </a:r>
                      <a:endParaRPr lang="en-CA" sz="1900" dirty="0">
                        <a:effectLst/>
                      </a:endParaRPr>
                    </a:p>
                  </a:txBody>
                  <a:tcPr anchor="ctr"/>
                </a:tc>
                <a:extLst>
                  <a:ext uri="{0D108BD9-81ED-4DB2-BD59-A6C34878D82A}">
                    <a16:rowId xmlns:a16="http://schemas.microsoft.com/office/drawing/2014/main" val="3847124597"/>
                  </a:ext>
                </a:extLst>
              </a:tr>
            </a:tbl>
          </a:graphicData>
        </a:graphic>
      </p:graphicFrame>
      <p:sp>
        <p:nvSpPr>
          <p:cNvPr id="10" name="Google Shape;442;p28">
            <a:extLst>
              <a:ext uri="{FF2B5EF4-FFF2-40B4-BE49-F238E27FC236}">
                <a16:creationId xmlns:a16="http://schemas.microsoft.com/office/drawing/2014/main" id="{5255C833-5332-3E08-B96A-D10149CF6A94}"/>
              </a:ext>
            </a:extLst>
          </p:cNvPr>
          <p:cNvSpPr txBox="1"/>
          <p:nvPr/>
        </p:nvSpPr>
        <p:spPr>
          <a:xfrm>
            <a:off x="88481" y="628280"/>
            <a:ext cx="17270371" cy="1314083"/>
          </a:xfrm>
          <a:prstGeom prst="rect">
            <a:avLst/>
          </a:prstGeom>
        </p:spPr>
        <p:txBody>
          <a:bodyPr spcFirstLastPara="1" vert="horz" lIns="91440" tIns="45720" rIns="91440" bIns="45720" rtlCol="0" anchor="b" anchorCtr="0">
            <a:noAutofit/>
          </a:bodyPr>
          <a:lstStyle/>
          <a:p>
            <a:pPr marL="0" marR="0" lvl="0" indent="0">
              <a:lnSpc>
                <a:spcPct val="90000"/>
              </a:lnSpc>
              <a:spcBef>
                <a:spcPct val="0"/>
              </a:spcBef>
              <a:spcAft>
                <a:spcPts val="600"/>
              </a:spcAft>
              <a:buClr>
                <a:srgbClr val="000000"/>
              </a:buClr>
              <a:buSzPts val="6500"/>
            </a:pPr>
            <a:r>
              <a:rPr lang="en-US" sz="6500" dirty="0">
                <a:latin typeface="Merriweather"/>
                <a:sym typeface="Merriweather"/>
              </a:rPr>
              <a:t>5.	Model Evaluation and Selection</a:t>
            </a:r>
            <a:r>
              <a:rPr lang="en-US" sz="4800" dirty="0">
                <a:latin typeface="Merriweather"/>
                <a:sym typeface="Merriweather"/>
              </a:rPr>
              <a:t> (</a:t>
            </a:r>
            <a:r>
              <a:rPr lang="en-CA" sz="4800" dirty="0">
                <a:latin typeface="Merriweather"/>
                <a:sym typeface="Merriweather"/>
              </a:rPr>
              <a:t>3</a:t>
            </a:r>
            <a:r>
              <a:rPr lang="en-CA" altLang="zh-CN" sz="4800" dirty="0">
                <a:latin typeface="Merriweather"/>
                <a:sym typeface="Merriweather"/>
              </a:rPr>
              <a:t>/5)</a:t>
            </a:r>
            <a:endParaRPr lang="en-US" sz="4800" dirty="0">
              <a:latin typeface="Merriweather"/>
              <a:sym typeface="Merriweather"/>
            </a:endParaRPr>
          </a:p>
        </p:txBody>
      </p:sp>
      <p:sp>
        <p:nvSpPr>
          <p:cNvPr id="12" name="Google Shape;516;p33">
            <a:extLst>
              <a:ext uri="{FF2B5EF4-FFF2-40B4-BE49-F238E27FC236}">
                <a16:creationId xmlns:a16="http://schemas.microsoft.com/office/drawing/2014/main" id="{6BD686E1-3161-1C09-DCF1-557D2DF0746B}"/>
              </a:ext>
            </a:extLst>
          </p:cNvPr>
          <p:cNvSpPr txBox="1"/>
          <p:nvPr/>
        </p:nvSpPr>
        <p:spPr>
          <a:xfrm>
            <a:off x="983635" y="7119211"/>
            <a:ext cx="16320729" cy="2769989"/>
          </a:xfrm>
          <a:prstGeom prst="rect">
            <a:avLst/>
          </a:prstGeom>
          <a:noFill/>
          <a:ln>
            <a:noFill/>
          </a:ln>
        </p:spPr>
        <p:txBody>
          <a:bodyPr spcFirstLastPara="1" wrap="square" lIns="0" tIns="0" rIns="0" bIns="0" anchor="t" anchorCtr="0">
            <a:spAutoFit/>
          </a:bodyPr>
          <a:lstStyle/>
          <a:p>
            <a:pPr marL="342900" lvl="8" indent="-342900">
              <a:lnSpc>
                <a:spcPct val="150000"/>
              </a:lnSpc>
              <a:buFont typeface="Arial" panose="020B0604020202020204" pitchFamily="34" charset="0"/>
              <a:buChar char="•"/>
            </a:pPr>
            <a:r>
              <a:rPr lang="en-US" sz="2400" dirty="0">
                <a:solidFill>
                  <a:schemeClr val="tx1"/>
                </a:solidFill>
                <a:latin typeface="Alegreya Sans Medium" panose="020B0604020202020204" charset="0"/>
                <a:sym typeface="Merriweather"/>
              </a:rPr>
              <a:t>Linear Regression performed not well in all Pipelines no matter with PCA or feature selection, and it </a:t>
            </a:r>
            <a:r>
              <a:rPr lang="en-US" sz="2400" kern="1200" dirty="0">
                <a:solidFill>
                  <a:schemeClr val="tx1"/>
                </a:solidFill>
                <a:effectLst/>
                <a:latin typeface="Alegreya Sans Medium" panose="020B0604020202020204" charset="0"/>
                <a:ea typeface="+mn-ea"/>
                <a:cs typeface="+mn-cs"/>
              </a:rPr>
              <a:t>had the lowest testing scores, which means that this model doesn’t fit for the data</a:t>
            </a:r>
            <a:r>
              <a:rPr lang="en-US" sz="2400" dirty="0">
                <a:solidFill>
                  <a:schemeClr val="tx1"/>
                </a:solidFill>
                <a:latin typeface="Alegreya Sans Medium" panose="020B0604020202020204" charset="0"/>
                <a:sym typeface="Merriweather"/>
              </a:rPr>
              <a:t>. </a:t>
            </a:r>
          </a:p>
          <a:p>
            <a:pPr marL="342900" lvl="8" indent="-342900">
              <a:lnSpc>
                <a:spcPct val="150000"/>
              </a:lnSpc>
              <a:buFont typeface="Arial" panose="020B0604020202020204" pitchFamily="34" charset="0"/>
              <a:buChar char="•"/>
            </a:pPr>
            <a:r>
              <a:rPr lang="en-US" sz="2400" dirty="0">
                <a:solidFill>
                  <a:schemeClr val="tx1"/>
                </a:solidFill>
                <a:latin typeface="Alegreya Sans Medium" panose="020B0604020202020204" charset="0"/>
                <a:sym typeface="Merriweather"/>
              </a:rPr>
              <a:t>KNN and DT are visibly getting better performance in Pipeline 3 with feature selection. </a:t>
            </a:r>
          </a:p>
          <a:p>
            <a:pPr marL="342900" lvl="8" indent="-342900">
              <a:lnSpc>
                <a:spcPct val="150000"/>
              </a:lnSpc>
              <a:buFont typeface="Arial" panose="020B0604020202020204" pitchFamily="34" charset="0"/>
              <a:buChar char="•"/>
            </a:pPr>
            <a:r>
              <a:rPr lang="en-US" sz="2400" b="1" dirty="0">
                <a:solidFill>
                  <a:srgbClr val="C00000"/>
                </a:solidFill>
                <a:latin typeface="Alegreya Sans Medium" panose="020B0604020202020204" charset="0"/>
                <a:sym typeface="Merriweather"/>
              </a:rPr>
              <a:t>RF in Pipeline 2 is the </a:t>
            </a:r>
            <a:r>
              <a:rPr lang="en-US" sz="2400" b="1" kern="1200" dirty="0">
                <a:solidFill>
                  <a:srgbClr val="C00000"/>
                </a:solidFill>
                <a:effectLst/>
                <a:latin typeface="Alegreya Sans Medium" panose="020B0604020202020204" charset="0"/>
                <a:ea typeface="+mn-ea"/>
                <a:cs typeface="+mn-cs"/>
              </a:rPr>
              <a:t>most suitable model </a:t>
            </a:r>
            <a:r>
              <a:rPr lang="en-US" sz="2400" kern="1200" dirty="0">
                <a:solidFill>
                  <a:schemeClr val="tx1"/>
                </a:solidFill>
                <a:effectLst/>
                <a:latin typeface="Alegreya Sans Medium" panose="020B0604020202020204" charset="0"/>
                <a:ea typeface="+mn-ea"/>
                <a:cs typeface="+mn-cs"/>
              </a:rPr>
              <a:t>for the credit card approval data</a:t>
            </a:r>
            <a:r>
              <a:rPr lang="en-US" sz="2400" dirty="0">
                <a:solidFill>
                  <a:schemeClr val="tx1"/>
                </a:solidFill>
                <a:latin typeface="Alegreya Sans Medium" panose="020B0604020202020204" charset="0"/>
                <a:sym typeface="Merriweather"/>
              </a:rPr>
              <a:t>, RF in Pipeline 1 is second rank and </a:t>
            </a:r>
            <a:r>
              <a:rPr lang="en-US" sz="2400" dirty="0" err="1">
                <a:solidFill>
                  <a:schemeClr val="tx1"/>
                </a:solidFill>
                <a:latin typeface="Alegreya Sans Medium" panose="020B0604020202020204" charset="0"/>
                <a:sym typeface="Merriweather"/>
              </a:rPr>
              <a:t>XGBoost</a:t>
            </a:r>
            <a:r>
              <a:rPr lang="en-US" sz="2400" dirty="0">
                <a:solidFill>
                  <a:schemeClr val="tx1"/>
                </a:solidFill>
                <a:latin typeface="Alegreya Sans Medium" panose="020B0604020202020204" charset="0"/>
                <a:sym typeface="Merriweather"/>
              </a:rPr>
              <a:t> is third rank in this  Accuracy score chart.</a:t>
            </a:r>
          </a:p>
        </p:txBody>
      </p:sp>
    </p:spTree>
    <p:extLst>
      <p:ext uri="{BB962C8B-B14F-4D97-AF65-F5344CB8AC3E}">
        <p14:creationId xmlns:p14="http://schemas.microsoft.com/office/powerpoint/2010/main" val="2199412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pic>
        <p:nvPicPr>
          <p:cNvPr id="2" name="Picture 1">
            <a:extLst>
              <a:ext uri="{FF2B5EF4-FFF2-40B4-BE49-F238E27FC236}">
                <a16:creationId xmlns:a16="http://schemas.microsoft.com/office/drawing/2014/main" id="{DB47A862-F693-2AD4-9F8C-5B0FD1C15614}"/>
              </a:ext>
            </a:extLst>
          </p:cNvPr>
          <p:cNvPicPr>
            <a:picLocks noChangeAspect="1"/>
          </p:cNvPicPr>
          <p:nvPr/>
        </p:nvPicPr>
        <p:blipFill>
          <a:blip r:embed="rId3"/>
          <a:stretch>
            <a:fillRect/>
          </a:stretch>
        </p:blipFill>
        <p:spPr>
          <a:xfrm>
            <a:off x="13406284" y="2541268"/>
            <a:ext cx="4652487" cy="4616026"/>
          </a:xfrm>
          <a:prstGeom prst="rect">
            <a:avLst/>
          </a:prstGeom>
        </p:spPr>
      </p:pic>
      <p:sp>
        <p:nvSpPr>
          <p:cNvPr id="8" name="Google Shape;442;p28">
            <a:extLst>
              <a:ext uri="{FF2B5EF4-FFF2-40B4-BE49-F238E27FC236}">
                <a16:creationId xmlns:a16="http://schemas.microsoft.com/office/drawing/2014/main" id="{FF360784-68BF-1D66-B576-C3F225C6497B}"/>
              </a:ext>
            </a:extLst>
          </p:cNvPr>
          <p:cNvSpPr txBox="1"/>
          <p:nvPr/>
        </p:nvSpPr>
        <p:spPr>
          <a:xfrm>
            <a:off x="88481" y="117851"/>
            <a:ext cx="17270371" cy="1314083"/>
          </a:xfrm>
          <a:prstGeom prst="rect">
            <a:avLst/>
          </a:prstGeom>
        </p:spPr>
        <p:txBody>
          <a:bodyPr spcFirstLastPara="1" vert="horz" lIns="91440" tIns="45720" rIns="91440" bIns="45720" rtlCol="0" anchor="b" anchorCtr="0">
            <a:noAutofit/>
          </a:bodyPr>
          <a:lstStyle/>
          <a:p>
            <a:pPr marL="0" marR="0" lvl="0" indent="0">
              <a:lnSpc>
                <a:spcPct val="90000"/>
              </a:lnSpc>
              <a:spcBef>
                <a:spcPct val="0"/>
              </a:spcBef>
              <a:spcAft>
                <a:spcPts val="600"/>
              </a:spcAft>
              <a:buClr>
                <a:srgbClr val="000000"/>
              </a:buClr>
              <a:buSzPts val="6500"/>
            </a:pPr>
            <a:r>
              <a:rPr lang="en-US" sz="6500" dirty="0">
                <a:latin typeface="Merriweather"/>
                <a:sym typeface="Merriweather"/>
              </a:rPr>
              <a:t>5.	Model Evaluation and Selection</a:t>
            </a:r>
            <a:r>
              <a:rPr lang="en-US" sz="4800" dirty="0">
                <a:latin typeface="Merriweather"/>
                <a:sym typeface="Merriweather"/>
              </a:rPr>
              <a:t> (</a:t>
            </a:r>
            <a:r>
              <a:rPr lang="en-CA" sz="4800" dirty="0">
                <a:latin typeface="Merriweather"/>
                <a:sym typeface="Merriweather"/>
              </a:rPr>
              <a:t>4</a:t>
            </a:r>
            <a:r>
              <a:rPr lang="en-CA" altLang="zh-CN" sz="4800" dirty="0">
                <a:latin typeface="Merriweather"/>
                <a:sym typeface="Merriweather"/>
              </a:rPr>
              <a:t>/5)</a:t>
            </a:r>
            <a:endParaRPr lang="en-US" sz="4800" dirty="0">
              <a:latin typeface="Merriweather"/>
              <a:sym typeface="Merriweather"/>
            </a:endParaRPr>
          </a:p>
        </p:txBody>
      </p:sp>
      <p:sp>
        <p:nvSpPr>
          <p:cNvPr id="9" name="Google Shape;516;p33">
            <a:extLst>
              <a:ext uri="{FF2B5EF4-FFF2-40B4-BE49-F238E27FC236}">
                <a16:creationId xmlns:a16="http://schemas.microsoft.com/office/drawing/2014/main" id="{62C0EF89-E5CD-11C5-9AFA-E198C0236827}"/>
              </a:ext>
            </a:extLst>
          </p:cNvPr>
          <p:cNvSpPr txBox="1"/>
          <p:nvPr/>
        </p:nvSpPr>
        <p:spPr>
          <a:xfrm>
            <a:off x="1790807" y="1632841"/>
            <a:ext cx="15888280" cy="1006429"/>
          </a:xfrm>
          <a:prstGeom prst="rect">
            <a:avLst/>
          </a:prstGeom>
          <a:noFill/>
          <a:ln>
            <a:noFill/>
          </a:ln>
        </p:spPr>
        <p:txBody>
          <a:bodyPr spcFirstLastPara="1" wrap="square" lIns="0" tIns="0" rIns="0" bIns="0" anchor="t" anchorCtr="0">
            <a:spAutoFit/>
          </a:bodyPr>
          <a:lstStyle/>
          <a:p>
            <a:pPr marL="342900" lvl="0" indent="-228600">
              <a:lnSpc>
                <a:spcPct val="90000"/>
              </a:lnSpc>
              <a:buFont typeface="Arial" panose="020B0604020202020204" pitchFamily="34" charset="0"/>
              <a:buChar char="•"/>
            </a:pPr>
            <a:endParaRPr lang="en-US" sz="1800" b="1" kern="1200" dirty="0">
              <a:solidFill>
                <a:schemeClr val="tx1"/>
              </a:solidFill>
              <a:latin typeface="Alegreya Sans Medium" panose="020B0604020202020204" charset="0"/>
              <a:ea typeface="+mn-ea"/>
              <a:cs typeface="+mn-cs"/>
            </a:endParaRPr>
          </a:p>
          <a:p>
            <a:pPr marL="114300" lvl="0">
              <a:lnSpc>
                <a:spcPct val="90000"/>
              </a:lnSpc>
            </a:pPr>
            <a:r>
              <a:rPr lang="en-US" sz="1800" b="1" kern="1200" dirty="0">
                <a:solidFill>
                  <a:schemeClr val="tx1"/>
                </a:solidFill>
                <a:effectLst/>
                <a:latin typeface="Alegreya Sans Medium" panose="020B0604020202020204" charset="0"/>
                <a:ea typeface="+mn-ea"/>
                <a:cs typeface="+mn-cs"/>
              </a:rPr>
              <a:t>		</a:t>
            </a:r>
            <a:r>
              <a:rPr lang="en-CA" sz="1800" b="1" i="0" u="none" strike="noStrike" dirty="0">
                <a:solidFill>
                  <a:srgbClr val="000000"/>
                </a:solidFill>
                <a:effectLst/>
                <a:latin typeface="Alegreya Sans Medium" panose="020B0604020202020204" charset="0"/>
                <a:ea typeface="Arial" panose="020B0604020202020204" pitchFamily="34" charset="0"/>
                <a:cs typeface="Arial" panose="020B0604020202020204" pitchFamily="34" charset="0"/>
              </a:rPr>
              <a:t>Pipeline 1 			    	                              Pipeline 2 		        	               		            Pipeline 3 </a:t>
            </a:r>
          </a:p>
          <a:p>
            <a:pPr marL="114300" lvl="0">
              <a:lnSpc>
                <a:spcPct val="90000"/>
              </a:lnSpc>
            </a:pPr>
            <a:r>
              <a:rPr lang="en-CA" sz="1800" b="1" dirty="0">
                <a:latin typeface="Alegreya Sans Medium" panose="020B0604020202020204" charset="0"/>
                <a:ea typeface="Arial" panose="020B0604020202020204" pitchFamily="34" charset="0"/>
                <a:cs typeface="Arial" panose="020B0604020202020204" pitchFamily="34" charset="0"/>
              </a:rPr>
              <a:t>	              </a:t>
            </a:r>
            <a:r>
              <a:rPr lang="en-CA" sz="1800" b="1" i="0" u="none" strike="noStrike" dirty="0">
                <a:solidFill>
                  <a:srgbClr val="000000"/>
                </a:solidFill>
                <a:effectLst/>
                <a:latin typeface="Alegreya Sans Medium" panose="020B0604020202020204" charset="0"/>
                <a:ea typeface="Arial" panose="020B0604020202020204" pitchFamily="34" charset="0"/>
                <a:cs typeface="Arial" panose="020B0604020202020204" pitchFamily="34" charset="0"/>
              </a:rPr>
              <a:t>Testing Score (PCA)		                                                             Testing Score (No PCA)	</a:t>
            </a:r>
            <a:r>
              <a:rPr lang="en-CA" sz="1800" b="1" dirty="0">
                <a:latin typeface="Alegreya Sans Medium" panose="020B0604020202020204" charset="0"/>
                <a:ea typeface="Arial" panose="020B0604020202020204" pitchFamily="34" charset="0"/>
                <a:cs typeface="Arial" panose="020B0604020202020204" pitchFamily="34" charset="0"/>
              </a:rPr>
              <a:t>    </a:t>
            </a:r>
            <a:r>
              <a:rPr lang="en-CA" sz="1800" b="1" i="0" u="none" strike="noStrike" dirty="0">
                <a:solidFill>
                  <a:srgbClr val="000000"/>
                </a:solidFill>
                <a:effectLst/>
                <a:latin typeface="Alegreya Sans Medium" panose="020B0604020202020204" charset="0"/>
                <a:ea typeface="Arial" panose="020B0604020202020204" pitchFamily="34" charset="0"/>
                <a:cs typeface="Arial" panose="020B0604020202020204" pitchFamily="34" charset="0"/>
              </a:rPr>
              <a:t>	                                                                 Testing Score (Feature Selection)</a:t>
            </a:r>
            <a:endParaRPr lang="en-CA" sz="2000" b="0" i="0" u="none" strike="noStrike" dirty="0">
              <a:effectLst/>
              <a:latin typeface="Alegreya Sans Medium" panose="020B0604020202020204" charset="0"/>
            </a:endParaRPr>
          </a:p>
          <a:p>
            <a:pPr marL="0" marR="0" lvl="0" indent="0" algn="r" rtl="0">
              <a:lnSpc>
                <a:spcPct val="120000"/>
              </a:lnSpc>
              <a:spcBef>
                <a:spcPts val="0"/>
              </a:spcBef>
              <a:spcAft>
                <a:spcPts val="0"/>
              </a:spcAft>
              <a:buClr>
                <a:srgbClr val="000000"/>
              </a:buClr>
              <a:buSzPts val="2000"/>
              <a:buFont typeface="Arial"/>
              <a:buNone/>
            </a:pPr>
            <a:r>
              <a:rPr lang="en-CA" sz="1400" b="0" i="0" u="none" strike="noStrike" cap="none" dirty="0">
                <a:solidFill>
                  <a:srgbClr val="000000"/>
                </a:solidFill>
                <a:latin typeface="Alegreya Sans Medium" panose="020B0604020202020204" charset="0"/>
                <a:ea typeface="Alegreya Sans Medium"/>
                <a:cs typeface="Alegreya Sans Medium"/>
                <a:sym typeface="Alegreya Sans Medium"/>
              </a:rPr>
              <a:t>        </a:t>
            </a:r>
            <a:endParaRPr sz="1400" b="0" i="0" u="none" strike="noStrike" cap="none" dirty="0">
              <a:solidFill>
                <a:srgbClr val="000000"/>
              </a:solidFill>
              <a:latin typeface="Alegreya Sans Medium" panose="020B0604020202020204" charset="0"/>
              <a:ea typeface="Alegreya Sans Medium"/>
              <a:cs typeface="Alegreya Sans Medium"/>
              <a:sym typeface="Alegreya Sans Medium"/>
            </a:endParaRPr>
          </a:p>
        </p:txBody>
      </p:sp>
      <p:pic>
        <p:nvPicPr>
          <p:cNvPr id="5" name="Picture 4">
            <a:extLst>
              <a:ext uri="{FF2B5EF4-FFF2-40B4-BE49-F238E27FC236}">
                <a16:creationId xmlns:a16="http://schemas.microsoft.com/office/drawing/2014/main" id="{0BD0C4CB-CC0A-717C-33DE-5890E892D582}"/>
              </a:ext>
            </a:extLst>
          </p:cNvPr>
          <p:cNvPicPr>
            <a:picLocks noChangeAspect="1"/>
          </p:cNvPicPr>
          <p:nvPr/>
        </p:nvPicPr>
        <p:blipFill>
          <a:blip r:embed="rId4"/>
          <a:stretch>
            <a:fillRect/>
          </a:stretch>
        </p:blipFill>
        <p:spPr>
          <a:xfrm>
            <a:off x="7406557" y="2581684"/>
            <a:ext cx="4656781" cy="4583791"/>
          </a:xfrm>
          <a:prstGeom prst="rect">
            <a:avLst/>
          </a:prstGeom>
        </p:spPr>
      </p:pic>
      <p:pic>
        <p:nvPicPr>
          <p:cNvPr id="6" name="Picture 5">
            <a:extLst>
              <a:ext uri="{FF2B5EF4-FFF2-40B4-BE49-F238E27FC236}">
                <a16:creationId xmlns:a16="http://schemas.microsoft.com/office/drawing/2014/main" id="{A011C43C-22F0-2A01-1AFA-70FF4F9A0F4E}"/>
              </a:ext>
            </a:extLst>
          </p:cNvPr>
          <p:cNvPicPr>
            <a:picLocks noChangeAspect="1"/>
          </p:cNvPicPr>
          <p:nvPr/>
        </p:nvPicPr>
        <p:blipFill>
          <a:blip r:embed="rId5"/>
          <a:stretch>
            <a:fillRect/>
          </a:stretch>
        </p:blipFill>
        <p:spPr>
          <a:xfrm>
            <a:off x="1395949" y="2581685"/>
            <a:ext cx="4596980" cy="4583790"/>
          </a:xfrm>
          <a:prstGeom prst="rect">
            <a:avLst/>
          </a:prstGeom>
        </p:spPr>
      </p:pic>
      <p:sp>
        <p:nvSpPr>
          <p:cNvPr id="10" name="Google Shape;516;p33">
            <a:extLst>
              <a:ext uri="{FF2B5EF4-FFF2-40B4-BE49-F238E27FC236}">
                <a16:creationId xmlns:a16="http://schemas.microsoft.com/office/drawing/2014/main" id="{52922412-BC9B-62AA-8A03-BAC25CA39937}"/>
              </a:ext>
            </a:extLst>
          </p:cNvPr>
          <p:cNvSpPr txBox="1"/>
          <p:nvPr/>
        </p:nvSpPr>
        <p:spPr>
          <a:xfrm>
            <a:off x="1470572" y="7214494"/>
            <a:ext cx="15888280" cy="2954655"/>
          </a:xfrm>
          <a:prstGeom prst="rect">
            <a:avLst/>
          </a:prstGeom>
          <a:noFill/>
          <a:ln>
            <a:noFill/>
          </a:ln>
        </p:spPr>
        <p:txBody>
          <a:bodyPr spcFirstLastPara="1" wrap="square" lIns="0" tIns="0" rIns="0" bIns="0" anchor="t" anchorCtr="0">
            <a:spAutoFit/>
          </a:bodyPr>
          <a:lstStyle/>
          <a:p>
            <a:pPr marL="342900" lvl="1" indent="-342900">
              <a:buFont typeface="Arial" panose="020B0604020202020204" pitchFamily="34" charset="0"/>
              <a:buChar char="•"/>
            </a:pPr>
            <a:r>
              <a:rPr lang="en-US" sz="3200" b="1" kern="1200" dirty="0">
                <a:solidFill>
                  <a:srgbClr val="C00000"/>
                </a:solidFill>
                <a:latin typeface="Alegreya Sans Medium" panose="020B0604020202020204" charset="0"/>
                <a:ea typeface="+mn-ea"/>
                <a:cs typeface="+mn-cs"/>
              </a:rPr>
              <a:t>Random Forest model</a:t>
            </a:r>
            <a:r>
              <a:rPr lang="en-US" sz="3200" kern="1200" dirty="0">
                <a:solidFill>
                  <a:schemeClr val="tx1"/>
                </a:solidFill>
                <a:latin typeface="Alegreya Sans Medium" panose="020B0604020202020204" charset="0"/>
                <a:ea typeface="+mn-ea"/>
                <a:cs typeface="+mn-cs"/>
              </a:rPr>
              <a:t> had the highest testing score for the "No PCA“/Pipeline 2 and "with PCA“/Pipeline 1 scenarios.</a:t>
            </a:r>
          </a:p>
          <a:p>
            <a:pPr marL="342900" lvl="1" indent="-342900">
              <a:buFont typeface="Arial" panose="020B0604020202020204" pitchFamily="34" charset="0"/>
              <a:buChar char="•"/>
            </a:pPr>
            <a:r>
              <a:rPr lang="en-US" sz="3200" b="1" kern="1200" dirty="0">
                <a:solidFill>
                  <a:srgbClr val="C00000"/>
                </a:solidFill>
                <a:latin typeface="Alegreya Sans Medium" panose="020B0604020202020204" charset="0"/>
                <a:ea typeface="+mn-ea"/>
                <a:cs typeface="+mn-cs"/>
              </a:rPr>
              <a:t>DT model </a:t>
            </a:r>
            <a:r>
              <a:rPr lang="en-US" sz="3200" kern="1200" dirty="0">
                <a:solidFill>
                  <a:schemeClr val="tx1"/>
                </a:solidFill>
                <a:latin typeface="Alegreya Sans Medium" panose="020B0604020202020204" charset="0"/>
                <a:ea typeface="+mn-ea"/>
                <a:cs typeface="+mn-cs"/>
              </a:rPr>
              <a:t>had the highest testing score for the "Feature Selection“/Pipeline 3 scenario over DT model </a:t>
            </a:r>
            <a:r>
              <a:rPr lang="en-US" altLang="zh-CN" sz="3200" kern="1200" dirty="0">
                <a:solidFill>
                  <a:schemeClr val="tx1"/>
                </a:solidFill>
                <a:latin typeface="Alegreya Sans Medium" panose="020B0604020202020204" charset="0"/>
                <a:ea typeface="+mn-ea"/>
                <a:cs typeface="+mn-cs"/>
              </a:rPr>
              <a:t>in</a:t>
            </a:r>
            <a:r>
              <a:rPr lang="en-US" sz="3200" kern="1200" dirty="0">
                <a:solidFill>
                  <a:schemeClr val="tx1"/>
                </a:solidFill>
                <a:latin typeface="Alegreya Sans Medium" panose="020B0604020202020204" charset="0"/>
                <a:ea typeface="+mn-ea"/>
                <a:cs typeface="+mn-cs"/>
              </a:rPr>
              <a:t> Pipeline 1 and Pipeline 2 scenarios. </a:t>
            </a:r>
          </a:p>
          <a:p>
            <a:pPr marL="342900" lvl="1" indent="-342900">
              <a:buFont typeface="Arial" panose="020B0604020202020204" pitchFamily="34" charset="0"/>
              <a:buChar char="•"/>
            </a:pPr>
            <a:r>
              <a:rPr lang="en-US" sz="3200" kern="1200" dirty="0">
                <a:solidFill>
                  <a:schemeClr val="tx1"/>
                </a:solidFill>
                <a:latin typeface="Alegreya Sans Medium" panose="020B0604020202020204" charset="0"/>
                <a:ea typeface="+mn-ea"/>
                <a:cs typeface="+mn-cs"/>
              </a:rPr>
              <a:t>Logistic Regression and KNN models have the lowest AUC score, indicating their performance is relatively poor compared to other models.</a:t>
            </a:r>
            <a:endParaRPr lang="en-US" sz="3200" dirty="0">
              <a:solidFill>
                <a:schemeClr val="tx1"/>
              </a:solidFill>
              <a:effectLst/>
              <a:latin typeface="Alegreya Sans Medium" panose="020B0604020202020204" charset="0"/>
              <a:ea typeface="Arial" panose="020B0604020202020204" pitchFamily="34" charset="0"/>
              <a:sym typeface="Merriweather"/>
            </a:endParaRPr>
          </a:p>
        </p:txBody>
      </p:sp>
      <p:sp>
        <p:nvSpPr>
          <p:cNvPr id="3" name="Google Shape;516;p33">
            <a:extLst>
              <a:ext uri="{FF2B5EF4-FFF2-40B4-BE49-F238E27FC236}">
                <a16:creationId xmlns:a16="http://schemas.microsoft.com/office/drawing/2014/main" id="{D54D7D2D-9640-72EC-01FE-82C11C02200E}"/>
              </a:ext>
            </a:extLst>
          </p:cNvPr>
          <p:cNvSpPr txBox="1"/>
          <p:nvPr/>
        </p:nvSpPr>
        <p:spPr>
          <a:xfrm>
            <a:off x="1395949" y="1306669"/>
            <a:ext cx="15081385" cy="886397"/>
          </a:xfrm>
          <a:prstGeom prst="rect">
            <a:avLst/>
          </a:prstGeom>
          <a:noFill/>
          <a:ln>
            <a:noFill/>
          </a:ln>
        </p:spPr>
        <p:txBody>
          <a:bodyPr spcFirstLastPara="1" wrap="square" lIns="0" tIns="0" rIns="0" bIns="0" anchor="t" anchorCtr="0">
            <a:spAutoFit/>
          </a:bodyPr>
          <a:lstStyle/>
          <a:p>
            <a:pPr marL="114300" lvl="0">
              <a:lnSpc>
                <a:spcPct val="90000"/>
              </a:lnSpc>
            </a:pPr>
            <a:r>
              <a:rPr lang="en-US" sz="3200" b="1" kern="1200" dirty="0">
                <a:solidFill>
                  <a:schemeClr val="tx1"/>
                </a:solidFill>
                <a:effectLst/>
                <a:latin typeface="Alegreya Sans Medium" panose="020B0604020202020204" charset="0"/>
                <a:ea typeface="+mn-ea"/>
                <a:cs typeface="+mn-cs"/>
              </a:rPr>
              <a:t>Model Selection </a:t>
            </a:r>
            <a:r>
              <a:rPr lang="en-US" sz="3200" b="1" kern="1200" dirty="0">
                <a:solidFill>
                  <a:schemeClr val="tx1"/>
                </a:solidFill>
                <a:latin typeface="Alegreya Sans Medium" panose="020B0604020202020204" charset="0"/>
                <a:ea typeface="+mn-ea"/>
                <a:cs typeface="+mn-cs"/>
              </a:rPr>
              <a:t>A</a:t>
            </a:r>
            <a:r>
              <a:rPr lang="en-US" sz="3200" b="1" kern="1200" dirty="0">
                <a:solidFill>
                  <a:schemeClr val="tx1"/>
                </a:solidFill>
                <a:effectLst/>
                <a:latin typeface="Alegreya Sans Medium" panose="020B0604020202020204" charset="0"/>
                <a:ea typeface="+mn-ea"/>
                <a:cs typeface="+mn-cs"/>
              </a:rPr>
              <a:t>nalysis _ </a:t>
            </a:r>
            <a:r>
              <a:rPr lang="en-US" sz="3200" kern="1200" dirty="0">
                <a:solidFill>
                  <a:schemeClr val="tx1"/>
                </a:solidFill>
                <a:effectLst/>
                <a:latin typeface="Alegreya Sans Medium" panose="020B0604020202020204" charset="0"/>
                <a:ea typeface="+mn-ea"/>
                <a:cs typeface="+mn-cs"/>
              </a:rPr>
              <a:t>ROC curve result analysis</a:t>
            </a:r>
            <a:r>
              <a:rPr lang="en-US" sz="3200" b="1" kern="1200" dirty="0">
                <a:solidFill>
                  <a:schemeClr val="tx1"/>
                </a:solidFill>
                <a:effectLst/>
                <a:latin typeface="Alegreya Sans Medium" panose="020B0604020202020204" charset="0"/>
                <a:ea typeface="+mn-ea"/>
                <a:cs typeface="+mn-cs"/>
              </a:rPr>
              <a:t> </a:t>
            </a:r>
          </a:p>
          <a:p>
            <a:pPr marL="114300" lvl="0">
              <a:lnSpc>
                <a:spcPct val="90000"/>
              </a:lnSpc>
            </a:pPr>
            <a:endParaRPr lang="en-US" sz="3200" b="1" kern="1200" dirty="0">
              <a:solidFill>
                <a:schemeClr val="tx1"/>
              </a:solidFill>
              <a:effectLst/>
              <a:latin typeface="Alegreya Sans Medium" panose="020B0604020202020204" charset="0"/>
              <a:ea typeface="+mn-ea"/>
              <a:cs typeface="+mn-cs"/>
            </a:endParaRPr>
          </a:p>
        </p:txBody>
      </p:sp>
    </p:spTree>
    <p:extLst>
      <p:ext uri="{BB962C8B-B14F-4D97-AF65-F5344CB8AC3E}">
        <p14:creationId xmlns:p14="http://schemas.microsoft.com/office/powerpoint/2010/main" val="1444812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8" name="Google Shape;442;p28">
            <a:extLst>
              <a:ext uri="{FF2B5EF4-FFF2-40B4-BE49-F238E27FC236}">
                <a16:creationId xmlns:a16="http://schemas.microsoft.com/office/drawing/2014/main" id="{FF360784-68BF-1D66-B576-C3F225C6497B}"/>
              </a:ext>
            </a:extLst>
          </p:cNvPr>
          <p:cNvSpPr txBox="1"/>
          <p:nvPr/>
        </p:nvSpPr>
        <p:spPr>
          <a:xfrm>
            <a:off x="88481" y="628280"/>
            <a:ext cx="17270371" cy="1314083"/>
          </a:xfrm>
          <a:prstGeom prst="rect">
            <a:avLst/>
          </a:prstGeom>
        </p:spPr>
        <p:txBody>
          <a:bodyPr spcFirstLastPara="1" vert="horz" lIns="91440" tIns="45720" rIns="91440" bIns="45720" rtlCol="0" anchor="b" anchorCtr="0">
            <a:noAutofit/>
          </a:bodyPr>
          <a:lstStyle/>
          <a:p>
            <a:pPr marL="0" marR="0" lvl="0" indent="0">
              <a:lnSpc>
                <a:spcPct val="90000"/>
              </a:lnSpc>
              <a:spcBef>
                <a:spcPct val="0"/>
              </a:spcBef>
              <a:spcAft>
                <a:spcPts val="600"/>
              </a:spcAft>
              <a:buClr>
                <a:srgbClr val="000000"/>
              </a:buClr>
              <a:buSzPts val="6500"/>
            </a:pPr>
            <a:r>
              <a:rPr lang="en-US" sz="6500" dirty="0">
                <a:latin typeface="Merriweather"/>
                <a:sym typeface="Merriweather"/>
              </a:rPr>
              <a:t>5.	Model Evaluation and Selection</a:t>
            </a:r>
            <a:r>
              <a:rPr lang="en-US" sz="4800" dirty="0">
                <a:latin typeface="Merriweather"/>
                <a:sym typeface="Merriweather"/>
              </a:rPr>
              <a:t> (</a:t>
            </a:r>
            <a:r>
              <a:rPr lang="en-CA" sz="4800" dirty="0">
                <a:latin typeface="Merriweather"/>
                <a:sym typeface="Merriweather"/>
              </a:rPr>
              <a:t>5</a:t>
            </a:r>
            <a:r>
              <a:rPr lang="en-CA" altLang="zh-CN" sz="4800" dirty="0">
                <a:latin typeface="Merriweather"/>
                <a:sym typeface="Merriweather"/>
              </a:rPr>
              <a:t>/5)</a:t>
            </a:r>
            <a:endParaRPr lang="en-US" sz="4800" dirty="0">
              <a:latin typeface="Merriweather"/>
              <a:sym typeface="Merriweather"/>
            </a:endParaRPr>
          </a:p>
        </p:txBody>
      </p:sp>
      <p:sp>
        <p:nvSpPr>
          <p:cNvPr id="9" name="Google Shape;516;p33">
            <a:extLst>
              <a:ext uri="{FF2B5EF4-FFF2-40B4-BE49-F238E27FC236}">
                <a16:creationId xmlns:a16="http://schemas.microsoft.com/office/drawing/2014/main" id="{62C0EF89-E5CD-11C5-9AFA-E198C0236827}"/>
              </a:ext>
            </a:extLst>
          </p:cNvPr>
          <p:cNvSpPr txBox="1"/>
          <p:nvPr/>
        </p:nvSpPr>
        <p:spPr>
          <a:xfrm>
            <a:off x="1874839" y="3483907"/>
            <a:ext cx="13697653" cy="6204776"/>
          </a:xfrm>
          <a:prstGeom prst="rect">
            <a:avLst/>
          </a:prstGeom>
          <a:noFill/>
          <a:ln>
            <a:noFill/>
          </a:ln>
        </p:spPr>
        <p:txBody>
          <a:bodyPr spcFirstLastPara="1" wrap="square" lIns="0" tIns="0" rIns="0" bIns="0" anchor="t" anchorCtr="0">
            <a:spAutoFit/>
          </a:bodyPr>
          <a:lstStyle/>
          <a:p>
            <a:pPr marL="114300" lvl="0">
              <a:lnSpc>
                <a:spcPct val="90000"/>
              </a:lnSpc>
            </a:pPr>
            <a:endParaRPr lang="en-US" sz="1800" b="1" kern="1200" dirty="0">
              <a:solidFill>
                <a:schemeClr val="tx1"/>
              </a:solidFill>
              <a:latin typeface="Alegreya Sans Medium" panose="020B0604020202020204" charset="0"/>
              <a:ea typeface="+mn-ea"/>
              <a:cs typeface="+mn-cs"/>
            </a:endParaRPr>
          </a:p>
          <a:p>
            <a:pPr marL="571500" indent="-457200">
              <a:lnSpc>
                <a:spcPct val="90000"/>
              </a:lnSpc>
              <a:buFont typeface="Arial" panose="020B0604020202020204" pitchFamily="34" charset="0"/>
              <a:buChar char="•"/>
            </a:pPr>
            <a:r>
              <a:rPr lang="en-US" sz="3200" dirty="0">
                <a:solidFill>
                  <a:schemeClr val="tx1"/>
                </a:solidFill>
                <a:effectLst/>
                <a:latin typeface="Alegreya Sans Medium" panose="020B0604020202020204" charset="0"/>
                <a:ea typeface="Arial" panose="020B0604020202020204" pitchFamily="34" charset="0"/>
                <a:sym typeface="Merriweather"/>
              </a:rPr>
              <a:t>ROC curve and accuracy scores both indicate the </a:t>
            </a:r>
            <a:r>
              <a:rPr lang="en-US" sz="3200" b="1" dirty="0">
                <a:solidFill>
                  <a:srgbClr val="C00000"/>
                </a:solidFill>
                <a:effectLst/>
                <a:latin typeface="Alegreya Sans Medium" panose="020B0604020202020204" charset="0"/>
                <a:ea typeface="Arial" panose="020B0604020202020204" pitchFamily="34" charset="0"/>
                <a:sym typeface="Merriweather"/>
              </a:rPr>
              <a:t>Pipeline 1 with PCA </a:t>
            </a:r>
            <a:r>
              <a:rPr lang="en-US" sz="3200" dirty="0">
                <a:solidFill>
                  <a:schemeClr val="tx1"/>
                </a:solidFill>
                <a:effectLst/>
                <a:latin typeface="Alegreya Sans Medium" panose="020B0604020202020204" charset="0"/>
                <a:ea typeface="Arial" panose="020B0604020202020204" pitchFamily="34" charset="0"/>
                <a:sym typeface="Merriweather"/>
              </a:rPr>
              <a:t>in </a:t>
            </a:r>
            <a:r>
              <a:rPr lang="en-US" sz="3200" dirty="0">
                <a:solidFill>
                  <a:schemeClr val="tx1"/>
                </a:solidFill>
                <a:latin typeface="Alegreya Sans Medium" panose="020B0604020202020204" charset="0"/>
                <a:sym typeface="Merriweather"/>
              </a:rPr>
              <a:t>which the models can achieve the best performance than Pipeline 2 without PCA. </a:t>
            </a:r>
          </a:p>
          <a:p>
            <a:pPr marL="571500" indent="-457200">
              <a:lnSpc>
                <a:spcPct val="90000"/>
              </a:lnSpc>
              <a:buFont typeface="Arial" panose="020B0604020202020204" pitchFamily="34" charset="0"/>
              <a:buChar char="•"/>
            </a:pPr>
            <a:endParaRPr lang="en-US" sz="3200" dirty="0">
              <a:solidFill>
                <a:schemeClr val="tx1"/>
              </a:solidFill>
              <a:latin typeface="Alegreya Sans Medium" panose="020B0604020202020204" charset="0"/>
              <a:sym typeface="Merriweather"/>
            </a:endParaRPr>
          </a:p>
          <a:p>
            <a:pPr marL="571500" indent="-457200">
              <a:lnSpc>
                <a:spcPct val="90000"/>
              </a:lnSpc>
              <a:buFont typeface="Arial" panose="020B0604020202020204" pitchFamily="34" charset="0"/>
              <a:buChar char="•"/>
            </a:pPr>
            <a:r>
              <a:rPr lang="en-US" sz="3200" dirty="0">
                <a:solidFill>
                  <a:schemeClr val="tx1"/>
                </a:solidFill>
                <a:latin typeface="Alegreya Sans Medium" panose="020B0604020202020204" charset="0"/>
                <a:sym typeface="Merriweather"/>
              </a:rPr>
              <a:t>Among all these scenarios, </a:t>
            </a:r>
            <a:r>
              <a:rPr lang="en-US" sz="3200" b="1" dirty="0">
                <a:solidFill>
                  <a:srgbClr val="C00000"/>
                </a:solidFill>
                <a:latin typeface="Alegreya Sans Medium" panose="020B0604020202020204" charset="0"/>
                <a:sym typeface="Merriweather"/>
              </a:rPr>
              <a:t>Random forest in Pipeline 2 </a:t>
            </a:r>
            <a:r>
              <a:rPr lang="en-US" sz="3200" dirty="0">
                <a:solidFill>
                  <a:schemeClr val="tx1"/>
                </a:solidFill>
                <a:latin typeface="Alegreya Sans Medium" panose="020B0604020202020204" charset="0"/>
                <a:sym typeface="Merriweather"/>
              </a:rPr>
              <a:t>reached the best score in both AUC (0.925) and accuracy score (0.929).</a:t>
            </a:r>
          </a:p>
          <a:p>
            <a:pPr marL="114300">
              <a:lnSpc>
                <a:spcPct val="90000"/>
              </a:lnSpc>
            </a:pPr>
            <a:endParaRPr lang="en-US" sz="3200" dirty="0">
              <a:solidFill>
                <a:schemeClr val="tx1"/>
              </a:solidFill>
              <a:latin typeface="Alegreya Sans Medium" panose="020B0604020202020204" charset="0"/>
              <a:sym typeface="Merriweather"/>
            </a:endParaRPr>
          </a:p>
          <a:p>
            <a:pPr marL="114300">
              <a:lnSpc>
                <a:spcPct val="90000"/>
              </a:lnSpc>
            </a:pPr>
            <a:r>
              <a:rPr lang="en-US" sz="3200" dirty="0">
                <a:solidFill>
                  <a:schemeClr val="tx1"/>
                </a:solidFill>
                <a:latin typeface="Alegreya Sans Medium" panose="020B0604020202020204" charset="0"/>
                <a:sym typeface="Alegreya Sans Medium"/>
              </a:rPr>
              <a:t>So, the result suggests that:</a:t>
            </a:r>
          </a:p>
          <a:p>
            <a:pPr marL="114300">
              <a:lnSpc>
                <a:spcPct val="90000"/>
              </a:lnSpc>
            </a:pPr>
            <a:endParaRPr lang="en-US" sz="3200" dirty="0">
              <a:solidFill>
                <a:schemeClr val="tx1"/>
              </a:solidFill>
              <a:latin typeface="Alegreya Sans Medium" panose="020B0604020202020204" charset="0"/>
              <a:sym typeface="Alegreya Sans Medium"/>
            </a:endParaRPr>
          </a:p>
          <a:p>
            <a:pPr marL="628650" indent="-514350">
              <a:lnSpc>
                <a:spcPct val="90000"/>
              </a:lnSpc>
              <a:buFont typeface="+mj-lt"/>
              <a:buAutoNum type="arabicParenR"/>
            </a:pPr>
            <a:r>
              <a:rPr lang="en-US" sz="3200" dirty="0">
                <a:solidFill>
                  <a:schemeClr val="tx1"/>
                </a:solidFill>
                <a:latin typeface="Alegreya Sans Medium" panose="020B0604020202020204" charset="0"/>
                <a:sym typeface="Alegreya Sans Medium"/>
              </a:rPr>
              <a:t>The </a:t>
            </a:r>
            <a:r>
              <a:rPr lang="en-US" sz="3200" b="1" dirty="0">
                <a:solidFill>
                  <a:srgbClr val="C00000"/>
                </a:solidFill>
                <a:latin typeface="Alegreya Sans Medium" panose="020B0604020202020204" charset="0"/>
                <a:sym typeface="Alegreya Sans Medium"/>
              </a:rPr>
              <a:t>Random Forest model in Pipeline 2 </a:t>
            </a:r>
            <a:r>
              <a:rPr lang="en-US" sz="3200" dirty="0">
                <a:solidFill>
                  <a:schemeClr val="tx1"/>
                </a:solidFill>
                <a:latin typeface="Alegreya Sans Medium" panose="020B0604020202020204" charset="0"/>
                <a:sym typeface="Alegreya Sans Medium"/>
              </a:rPr>
              <a:t>may be the most effective for this particular dataset and problem. </a:t>
            </a:r>
          </a:p>
          <a:p>
            <a:pPr marL="628650" indent="-514350">
              <a:lnSpc>
                <a:spcPct val="90000"/>
              </a:lnSpc>
              <a:buFont typeface="+mj-lt"/>
              <a:buAutoNum type="arabicParenR"/>
            </a:pPr>
            <a:endParaRPr lang="en-US" sz="3200" dirty="0">
              <a:solidFill>
                <a:schemeClr val="tx1"/>
              </a:solidFill>
              <a:latin typeface="Alegreya Sans Medium" panose="020B0604020202020204" charset="0"/>
              <a:sym typeface="Alegreya Sans Medium"/>
            </a:endParaRPr>
          </a:p>
          <a:p>
            <a:pPr marL="628650" indent="-514350">
              <a:lnSpc>
                <a:spcPct val="90000"/>
              </a:lnSpc>
              <a:buFont typeface="+mj-lt"/>
              <a:buAutoNum type="arabicParenR"/>
            </a:pPr>
            <a:r>
              <a:rPr lang="en-US" sz="3200" b="1" dirty="0">
                <a:solidFill>
                  <a:srgbClr val="C00000"/>
                </a:solidFill>
                <a:latin typeface="Alegreya Sans Medium" panose="020B0604020202020204" charset="0"/>
                <a:sym typeface="Alegreya Sans Medium"/>
              </a:rPr>
              <a:t>Random Forest model in Pipeline 1 and  </a:t>
            </a:r>
            <a:r>
              <a:rPr lang="en-US" sz="3200" b="1" dirty="0" err="1">
                <a:solidFill>
                  <a:srgbClr val="C00000"/>
                </a:solidFill>
                <a:latin typeface="Alegreya Sans Medium" panose="020B0604020202020204" charset="0"/>
                <a:sym typeface="Alegreya Sans Medium"/>
              </a:rPr>
              <a:t>XGBoost</a:t>
            </a:r>
            <a:r>
              <a:rPr lang="en-US" sz="3200" b="1" dirty="0">
                <a:solidFill>
                  <a:srgbClr val="C00000"/>
                </a:solidFill>
                <a:latin typeface="Alegreya Sans Medium" panose="020B0604020202020204" charset="0"/>
                <a:sym typeface="Alegreya Sans Medium"/>
              </a:rPr>
              <a:t> model in Pipeline 1 </a:t>
            </a:r>
            <a:r>
              <a:rPr lang="en-US" sz="3200" dirty="0">
                <a:solidFill>
                  <a:schemeClr val="tx1"/>
                </a:solidFill>
                <a:latin typeface="Alegreya Sans Medium" panose="020B0604020202020204" charset="0"/>
                <a:sym typeface="Alegreya Sans Medium"/>
              </a:rPr>
              <a:t>also perform well, so that both of them  can be considered as an alternative  or backup option.</a:t>
            </a:r>
          </a:p>
          <a:p>
            <a:pPr marL="114300">
              <a:lnSpc>
                <a:spcPct val="90000"/>
              </a:lnSpc>
            </a:pPr>
            <a:endParaRPr lang="en-US" sz="1400" b="0" i="0" u="none" strike="noStrike" cap="none" dirty="0">
              <a:solidFill>
                <a:srgbClr val="000000"/>
              </a:solidFill>
              <a:latin typeface="Alegreya Sans Medium" panose="020B0604020202020204" charset="0"/>
              <a:ea typeface="Alegreya Sans Medium"/>
              <a:cs typeface="Alegreya Sans Medium"/>
              <a:sym typeface="Alegreya Sans Medium"/>
            </a:endParaRPr>
          </a:p>
        </p:txBody>
      </p:sp>
      <p:sp>
        <p:nvSpPr>
          <p:cNvPr id="2" name="Google Shape;516;p33">
            <a:extLst>
              <a:ext uri="{FF2B5EF4-FFF2-40B4-BE49-F238E27FC236}">
                <a16:creationId xmlns:a16="http://schemas.microsoft.com/office/drawing/2014/main" id="{731AEE18-2F63-D1DD-3CDB-141F9F24F123}"/>
              </a:ext>
            </a:extLst>
          </p:cNvPr>
          <p:cNvSpPr txBox="1"/>
          <p:nvPr/>
        </p:nvSpPr>
        <p:spPr>
          <a:xfrm>
            <a:off x="1603307" y="2491536"/>
            <a:ext cx="15081385" cy="443198"/>
          </a:xfrm>
          <a:prstGeom prst="rect">
            <a:avLst/>
          </a:prstGeom>
          <a:noFill/>
          <a:ln>
            <a:noFill/>
          </a:ln>
        </p:spPr>
        <p:txBody>
          <a:bodyPr spcFirstLastPara="1" wrap="square" lIns="0" tIns="0" rIns="0" bIns="0" anchor="t" anchorCtr="0">
            <a:spAutoFit/>
          </a:bodyPr>
          <a:lstStyle/>
          <a:p>
            <a:pPr marL="114300" lvl="0">
              <a:lnSpc>
                <a:spcPct val="90000"/>
              </a:lnSpc>
            </a:pPr>
            <a:r>
              <a:rPr lang="en-US" sz="3200" b="1" kern="1200" dirty="0">
                <a:solidFill>
                  <a:schemeClr val="tx1"/>
                </a:solidFill>
                <a:effectLst/>
                <a:latin typeface="Alegreya Sans Medium" panose="020B0604020202020204" charset="0"/>
                <a:ea typeface="+mn-ea"/>
                <a:cs typeface="+mn-cs"/>
              </a:rPr>
              <a:t>Model Selection Analysis_</a:t>
            </a:r>
            <a:r>
              <a:rPr lang="en-US" sz="3200" dirty="0">
                <a:solidFill>
                  <a:schemeClr val="tx1"/>
                </a:solidFill>
                <a:effectLst/>
                <a:latin typeface="Alegreya Sans Medium" panose="020B0604020202020204" charset="0"/>
                <a:ea typeface="Arial" panose="020B0604020202020204" pitchFamily="34" charset="0"/>
                <a:sym typeface="Merriweather"/>
              </a:rPr>
              <a:t> Overall</a:t>
            </a:r>
            <a:endParaRPr lang="en-US" sz="3200" b="1" kern="1200" dirty="0">
              <a:solidFill>
                <a:schemeClr val="tx1"/>
              </a:solidFill>
              <a:effectLst/>
              <a:latin typeface="Alegreya Sans Medium" panose="020B0604020202020204" charset="0"/>
              <a:ea typeface="+mn-ea"/>
              <a:cs typeface="+mn-cs"/>
            </a:endParaRPr>
          </a:p>
        </p:txBody>
      </p:sp>
    </p:spTree>
    <p:extLst>
      <p:ext uri="{BB962C8B-B14F-4D97-AF65-F5344CB8AC3E}">
        <p14:creationId xmlns:p14="http://schemas.microsoft.com/office/powerpoint/2010/main" val="4043742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314727C-A4F8-5C7B-3C73-8403FCAA44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380;p25">
            <a:extLst>
              <a:ext uri="{FF2B5EF4-FFF2-40B4-BE49-F238E27FC236}">
                <a16:creationId xmlns:a16="http://schemas.microsoft.com/office/drawing/2014/main" id="{62CD82CB-6EEE-2C11-76ED-4323D9E2046F}"/>
              </a:ext>
            </a:extLst>
          </p:cNvPr>
          <p:cNvSpPr txBox="1"/>
          <p:nvPr/>
        </p:nvSpPr>
        <p:spPr>
          <a:xfrm>
            <a:off x="153012" y="1510973"/>
            <a:ext cx="9776802" cy="8776027"/>
          </a:xfrm>
          <a:prstGeom prst="rect">
            <a:avLst/>
          </a:prstGeom>
        </p:spPr>
        <p:txBody>
          <a:bodyPr spcFirstLastPara="1" vert="horz" lIns="91440" tIns="45720" rIns="91440" bIns="45720" rtlCol="0" anchor="t" anchorCtr="0">
            <a:normAutofit/>
          </a:bodyPr>
          <a:lstStyle/>
          <a:p>
            <a:pPr marL="114300" lvl="0">
              <a:lnSpc>
                <a:spcPct val="90000"/>
              </a:lnSpc>
            </a:pPr>
            <a:r>
              <a:rPr lang="en-US" sz="3300" b="1" kern="1200" dirty="0">
                <a:solidFill>
                  <a:schemeClr val="tx1"/>
                </a:solidFill>
                <a:effectLst/>
                <a:latin typeface="Alegreya Sans Medium" panose="020B0604020202020204" charset="0"/>
                <a:ea typeface="+mn-ea"/>
                <a:cs typeface="+mn-cs"/>
              </a:rPr>
              <a:t>Feature Importance of RF model:</a:t>
            </a:r>
          </a:p>
          <a:p>
            <a:pPr marL="114300" lvl="0">
              <a:lnSpc>
                <a:spcPct val="90000"/>
              </a:lnSpc>
            </a:pPr>
            <a:endParaRPr lang="en-US" sz="3300" b="1" kern="1200" dirty="0">
              <a:solidFill>
                <a:schemeClr val="tx1"/>
              </a:solidFill>
              <a:effectLst/>
              <a:latin typeface="Alegreya Sans Medium" panose="020B0604020202020204" charset="0"/>
              <a:ea typeface="+mn-ea"/>
              <a:cs typeface="+mn-cs"/>
            </a:endParaRPr>
          </a:p>
          <a:p>
            <a:pPr marL="784225" lvl="0" indent="-514350">
              <a:lnSpc>
                <a:spcPct val="160000"/>
              </a:lnSpc>
              <a:buFont typeface="+mj-lt"/>
              <a:buAutoNum type="arabicParenR"/>
            </a:pPr>
            <a:r>
              <a:rPr lang="en-US" altLang="zh-CN" sz="2800" kern="1200" dirty="0">
                <a:solidFill>
                  <a:schemeClr val="tx1"/>
                </a:solidFill>
                <a:latin typeface="Alegreya Sans Medium" panose="020B0604020202020204" charset="0"/>
                <a:ea typeface="+mn-ea"/>
                <a:cs typeface="+mn-cs"/>
              </a:rPr>
              <a:t>Among all the occupations, </a:t>
            </a:r>
            <a:r>
              <a:rPr lang="en-US" altLang="zh-CN" sz="2800" b="1" kern="1200" dirty="0">
                <a:solidFill>
                  <a:srgbClr val="C00000"/>
                </a:solidFill>
                <a:latin typeface="Alegreya Sans Medium" panose="020B0604020202020204" charset="0"/>
                <a:ea typeface="+mn-ea"/>
                <a:cs typeface="+mn-cs"/>
              </a:rPr>
              <a:t>secretaries and sales have the highest importance scores</a:t>
            </a:r>
            <a:r>
              <a:rPr lang="en-US" altLang="zh-CN" sz="2800" kern="1200" dirty="0">
                <a:solidFill>
                  <a:schemeClr val="tx1"/>
                </a:solidFill>
                <a:latin typeface="Alegreya Sans Medium" panose="020B0604020202020204" charset="0"/>
                <a:ea typeface="+mn-ea"/>
                <a:cs typeface="+mn-cs"/>
              </a:rPr>
              <a:t>, which means they are more related with the results compare to other features. </a:t>
            </a:r>
          </a:p>
          <a:p>
            <a:pPr marL="784225" lvl="0" indent="-514350">
              <a:lnSpc>
                <a:spcPct val="160000"/>
              </a:lnSpc>
              <a:buFont typeface="+mj-lt"/>
              <a:buAutoNum type="arabicParenR"/>
            </a:pPr>
            <a:r>
              <a:rPr lang="en-US" altLang="zh-CN" sz="2800" kern="1200" dirty="0">
                <a:solidFill>
                  <a:schemeClr val="tx1"/>
                </a:solidFill>
                <a:latin typeface="Alegreya Sans Medium" panose="020B0604020202020204" charset="0"/>
                <a:ea typeface="+mn-ea"/>
                <a:cs typeface="+mn-cs"/>
              </a:rPr>
              <a:t>We also find that gender, owning a car, income and education are not quite much affected the final score.</a:t>
            </a:r>
            <a:endParaRPr lang="en-US" sz="2800" kern="1200" dirty="0">
              <a:solidFill>
                <a:schemeClr val="tx1"/>
              </a:solidFill>
              <a:latin typeface="Alegreya Sans Medium" panose="020B0604020202020204" charset="0"/>
              <a:ea typeface="+mn-ea"/>
              <a:cs typeface="+mn-cs"/>
            </a:endParaRPr>
          </a:p>
        </p:txBody>
      </p:sp>
      <p:pic>
        <p:nvPicPr>
          <p:cNvPr id="14" name="Picture 13">
            <a:extLst>
              <a:ext uri="{FF2B5EF4-FFF2-40B4-BE49-F238E27FC236}">
                <a16:creationId xmlns:a16="http://schemas.microsoft.com/office/drawing/2014/main" id="{9A37D720-A123-5389-8798-8D102DD1D49D}"/>
              </a:ext>
            </a:extLst>
          </p:cNvPr>
          <p:cNvPicPr>
            <a:picLocks noChangeAspect="1"/>
          </p:cNvPicPr>
          <p:nvPr/>
        </p:nvPicPr>
        <p:blipFill>
          <a:blip r:embed="rId3"/>
          <a:stretch>
            <a:fillRect/>
          </a:stretch>
        </p:blipFill>
        <p:spPr>
          <a:xfrm>
            <a:off x="9994232" y="3077217"/>
            <a:ext cx="8293768" cy="5380984"/>
          </a:xfrm>
          <a:prstGeom prst="rect">
            <a:avLst/>
          </a:prstGeom>
        </p:spPr>
      </p:pic>
      <p:sp>
        <p:nvSpPr>
          <p:cNvPr id="15" name="Google Shape;442;p28">
            <a:extLst>
              <a:ext uri="{FF2B5EF4-FFF2-40B4-BE49-F238E27FC236}">
                <a16:creationId xmlns:a16="http://schemas.microsoft.com/office/drawing/2014/main" id="{CE7BB58F-6CD0-9439-7EA2-A48A3A7AE2D1}"/>
              </a:ext>
            </a:extLst>
          </p:cNvPr>
          <p:cNvSpPr txBox="1"/>
          <p:nvPr/>
        </p:nvSpPr>
        <p:spPr>
          <a:xfrm>
            <a:off x="0" y="196890"/>
            <a:ext cx="17270371" cy="1314083"/>
          </a:xfrm>
          <a:prstGeom prst="rect">
            <a:avLst/>
          </a:prstGeom>
        </p:spPr>
        <p:txBody>
          <a:bodyPr spcFirstLastPara="1" vert="horz" lIns="91440" tIns="45720" rIns="91440" bIns="45720" rtlCol="0" anchor="b" anchorCtr="0">
            <a:noAutofit/>
          </a:bodyPr>
          <a:lstStyle/>
          <a:p>
            <a:pPr marL="0" marR="0" lvl="0" indent="0">
              <a:lnSpc>
                <a:spcPct val="90000"/>
              </a:lnSpc>
              <a:spcBef>
                <a:spcPct val="0"/>
              </a:spcBef>
              <a:spcAft>
                <a:spcPts val="600"/>
              </a:spcAft>
              <a:buClr>
                <a:srgbClr val="000000"/>
              </a:buClr>
              <a:buSzPts val="6500"/>
            </a:pPr>
            <a:r>
              <a:rPr lang="en-US" sz="6500" dirty="0">
                <a:latin typeface="Merriweather"/>
                <a:sym typeface="Merriweather"/>
              </a:rPr>
              <a:t>5.	Model Evaluation and Selection</a:t>
            </a:r>
            <a:r>
              <a:rPr lang="en-US" sz="4800" dirty="0">
                <a:latin typeface="Merriweather"/>
                <a:sym typeface="Merriweather"/>
              </a:rPr>
              <a:t> (</a:t>
            </a:r>
            <a:r>
              <a:rPr lang="en-CA" sz="4800" dirty="0">
                <a:latin typeface="Merriweather"/>
                <a:sym typeface="Merriweather"/>
              </a:rPr>
              <a:t>2</a:t>
            </a:r>
            <a:r>
              <a:rPr lang="en-CA" altLang="zh-CN" sz="4800" dirty="0">
                <a:latin typeface="Merriweather"/>
                <a:sym typeface="Merriweather"/>
              </a:rPr>
              <a:t>/5)</a:t>
            </a:r>
            <a:endParaRPr lang="en-US" sz="4800" dirty="0">
              <a:latin typeface="Merriweather"/>
              <a:sym typeface="Merriweather"/>
            </a:endParaRPr>
          </a:p>
        </p:txBody>
      </p:sp>
    </p:spTree>
    <p:extLst>
      <p:ext uri="{BB962C8B-B14F-4D97-AF65-F5344CB8AC3E}">
        <p14:creationId xmlns:p14="http://schemas.microsoft.com/office/powerpoint/2010/main" val="3080461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164"/>
        <p:cNvGrpSpPr/>
        <p:nvPr/>
      </p:nvGrpSpPr>
      <p:grpSpPr>
        <a:xfrm>
          <a:off x="0" y="0"/>
          <a:ext cx="0" cy="0"/>
          <a:chOff x="0" y="0"/>
          <a:chExt cx="0" cy="0"/>
        </a:xfrm>
      </p:grpSpPr>
      <p:pic>
        <p:nvPicPr>
          <p:cNvPr id="2" name="Google Shape;514;p33">
            <a:extLst>
              <a:ext uri="{FF2B5EF4-FFF2-40B4-BE49-F238E27FC236}">
                <a16:creationId xmlns:a16="http://schemas.microsoft.com/office/drawing/2014/main" id="{84878346-12E2-E568-961C-25F4A2EE1937}"/>
              </a:ext>
            </a:extLst>
          </p:cNvPr>
          <p:cNvPicPr preferRelativeResize="0"/>
          <p:nvPr/>
        </p:nvPicPr>
        <p:blipFill rotWithShape="1">
          <a:blip r:embed="rId3">
            <a:alphaModFix/>
          </a:blip>
          <a:srcRect l="21097" r="21096"/>
          <a:stretch/>
        </p:blipFill>
        <p:spPr>
          <a:xfrm>
            <a:off x="753035" y="2713703"/>
            <a:ext cx="5780500" cy="7149389"/>
          </a:xfrm>
          <a:prstGeom prst="rect">
            <a:avLst/>
          </a:prstGeom>
          <a:noFill/>
          <a:ln>
            <a:noFill/>
          </a:ln>
        </p:spPr>
      </p:pic>
      <p:sp>
        <p:nvSpPr>
          <p:cNvPr id="3" name="Google Shape;516;p33">
            <a:extLst>
              <a:ext uri="{FF2B5EF4-FFF2-40B4-BE49-F238E27FC236}">
                <a16:creationId xmlns:a16="http://schemas.microsoft.com/office/drawing/2014/main" id="{C5EB2EDB-2F42-C325-3D36-B6F4DE21B609}"/>
              </a:ext>
            </a:extLst>
          </p:cNvPr>
          <p:cNvSpPr txBox="1"/>
          <p:nvPr/>
        </p:nvSpPr>
        <p:spPr>
          <a:xfrm>
            <a:off x="6917427" y="1574223"/>
            <a:ext cx="10351670" cy="2215991"/>
          </a:xfrm>
          <a:prstGeom prst="rect">
            <a:avLst/>
          </a:prstGeom>
          <a:noFill/>
          <a:ln>
            <a:noFill/>
          </a:ln>
        </p:spPr>
        <p:txBody>
          <a:bodyPr spcFirstLastPara="1" wrap="square" lIns="0" tIns="0" rIns="0" bIns="0" anchor="t" anchorCtr="0">
            <a:spAutoFit/>
          </a:bodyPr>
          <a:lstStyle/>
          <a:p>
            <a:pPr marL="342900" lvl="0" indent="-342900" algn="just">
              <a:buFont typeface="Symbol" panose="05050102010706020507" pitchFamily="18" charset="2"/>
              <a:buChar char=""/>
            </a:pPr>
            <a:r>
              <a:rPr lang="en-GB" sz="3200" b="1" dirty="0">
                <a:solidFill>
                  <a:srgbClr val="000000"/>
                </a:solidFill>
                <a:effectLst/>
                <a:latin typeface="Alegreya Sans Medium" panose="020B0604020202020204" charset="0"/>
                <a:ea typeface="Arial" panose="020B0604020202020204" pitchFamily="34" charset="0"/>
              </a:rPr>
              <a:t>Background</a:t>
            </a:r>
          </a:p>
          <a:p>
            <a:pPr marL="457200" algn="just"/>
            <a:r>
              <a:rPr lang="en-US" sz="2800" dirty="0">
                <a:solidFill>
                  <a:srgbClr val="000000"/>
                </a:solidFill>
                <a:effectLst/>
                <a:latin typeface="Alegreya Sans Medium" panose="020B0604020202020204" charset="0"/>
                <a:ea typeface="Arial" panose="020B0604020202020204" pitchFamily="34" charset="0"/>
              </a:rPr>
              <a:t>Credit score cards are a common risk control method in the financial industry. It uses personal information and data submitted by credit card applicants to predict the probability of future defaults and credit card borrowings. </a:t>
            </a:r>
            <a:endParaRPr lang="en-CA" sz="2800" dirty="0">
              <a:solidFill>
                <a:schemeClr val="accent2">
                  <a:lumMod val="75000"/>
                </a:schemeClr>
              </a:solidFill>
              <a:effectLst/>
              <a:latin typeface="Alegreya Sans Medium" panose="020B0604020202020204" charset="0"/>
              <a:ea typeface="Arial" panose="020B0604020202020204" pitchFamily="34" charset="0"/>
            </a:endParaRPr>
          </a:p>
        </p:txBody>
      </p:sp>
      <p:sp>
        <p:nvSpPr>
          <p:cNvPr id="4" name="Google Shape;517;p33">
            <a:extLst>
              <a:ext uri="{FF2B5EF4-FFF2-40B4-BE49-F238E27FC236}">
                <a16:creationId xmlns:a16="http://schemas.microsoft.com/office/drawing/2014/main" id="{1668BE61-0F1E-3FC0-C4A2-4358AA9225B2}"/>
              </a:ext>
            </a:extLst>
          </p:cNvPr>
          <p:cNvSpPr txBox="1"/>
          <p:nvPr/>
        </p:nvSpPr>
        <p:spPr>
          <a:xfrm>
            <a:off x="753034" y="423908"/>
            <a:ext cx="15543933" cy="1150315"/>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6500"/>
              <a:buFont typeface="Arial"/>
              <a:buNone/>
            </a:pPr>
            <a:r>
              <a:rPr lang="en-CA" sz="6500" b="0" i="0" u="none" strike="noStrike" cap="none" dirty="0">
                <a:solidFill>
                  <a:srgbClr val="000000"/>
                </a:solidFill>
                <a:latin typeface="Merriweather"/>
                <a:ea typeface="Merriweather"/>
                <a:cs typeface="Merriweather"/>
                <a:sym typeface="Merriweather"/>
              </a:rPr>
              <a:t>1.	Business Understanding</a:t>
            </a:r>
            <a:endParaRPr lang="en-CA" sz="1400" b="0" i="0" u="none" strike="noStrike" cap="none" dirty="0">
              <a:solidFill>
                <a:srgbClr val="000000"/>
              </a:solidFill>
              <a:latin typeface="Merriweather"/>
              <a:ea typeface="Merriweather"/>
              <a:cs typeface="Merriweather"/>
              <a:sym typeface="Merriweather"/>
            </a:endParaRPr>
          </a:p>
        </p:txBody>
      </p:sp>
      <p:sp>
        <p:nvSpPr>
          <p:cNvPr id="5" name="Google Shape;516;p33">
            <a:extLst>
              <a:ext uri="{FF2B5EF4-FFF2-40B4-BE49-F238E27FC236}">
                <a16:creationId xmlns:a16="http://schemas.microsoft.com/office/drawing/2014/main" id="{48C367AB-B337-CA42-7CE4-19A197908AF0}"/>
              </a:ext>
            </a:extLst>
          </p:cNvPr>
          <p:cNvSpPr txBox="1"/>
          <p:nvPr/>
        </p:nvSpPr>
        <p:spPr>
          <a:xfrm>
            <a:off x="6773048" y="4146499"/>
            <a:ext cx="10351670" cy="2646878"/>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Problem statement</a:t>
            </a:r>
          </a:p>
          <a:p>
            <a:pPr marL="457200" algn="just"/>
            <a:r>
              <a:rPr lang="en-US" sz="2800" dirty="0">
                <a:latin typeface="Alegreya Sans Medium" panose="020B0604020202020204" charset="0"/>
                <a:ea typeface="Arial" panose="020B0604020202020204" pitchFamily="34" charset="0"/>
              </a:rPr>
              <a:t>Generally speaking, credit card scores are based on historical data. The bank is able to decide whether to issue a credit card to the applicant. With the development of machine learning algorithms, more predictive methods such as Boosting, Random Forest, and Support Vector Machines have been introduced into credit card scoring. </a:t>
            </a:r>
          </a:p>
        </p:txBody>
      </p:sp>
      <p:sp>
        <p:nvSpPr>
          <p:cNvPr id="6" name="Google Shape;516;p33">
            <a:extLst>
              <a:ext uri="{FF2B5EF4-FFF2-40B4-BE49-F238E27FC236}">
                <a16:creationId xmlns:a16="http://schemas.microsoft.com/office/drawing/2014/main" id="{2BE13604-C966-51C5-4E0B-431A0BBD004E}"/>
              </a:ext>
            </a:extLst>
          </p:cNvPr>
          <p:cNvSpPr txBox="1"/>
          <p:nvPr/>
        </p:nvSpPr>
        <p:spPr>
          <a:xfrm>
            <a:off x="6917427" y="7149662"/>
            <a:ext cx="10351670" cy="2646878"/>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Objectives</a:t>
            </a:r>
          </a:p>
          <a:p>
            <a:pPr marL="457200" algn="just"/>
            <a:r>
              <a:rPr lang="en-US" sz="2800" dirty="0">
                <a:solidFill>
                  <a:srgbClr val="000000"/>
                </a:solidFill>
                <a:effectLst/>
                <a:latin typeface="Alegreya Sans Medium" panose="020B0604020202020204" charset="0"/>
                <a:ea typeface="Arial" panose="020B0604020202020204" pitchFamily="34" charset="0"/>
              </a:rPr>
              <a:t>To utilize machine learning approaches to predict credit card approval based on customer information like property ownership, car ownership, number of children and family members, annual income, marital status, type of occupation, etc. We aim to build a machine learning model to predict if an applicant is 'good' or 'bad' client. </a:t>
            </a:r>
            <a:endParaRPr lang="en-CA" sz="2800" dirty="0">
              <a:effectLst/>
              <a:latin typeface="Alegreya Sans Medium" panose="020B0604020202020204" charset="0"/>
              <a:ea typeface="Arial" panose="020B0604020202020204" pitchFamily="34" charset="0"/>
            </a:endParaRPr>
          </a:p>
        </p:txBody>
      </p:sp>
    </p:spTree>
    <p:extLst>
      <p:ext uri="{BB962C8B-B14F-4D97-AF65-F5344CB8AC3E}">
        <p14:creationId xmlns:p14="http://schemas.microsoft.com/office/powerpoint/2010/main" val="4164748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5"/>
        <p:cNvGrpSpPr/>
        <p:nvPr/>
      </p:nvGrpSpPr>
      <p:grpSpPr>
        <a:xfrm>
          <a:off x="0" y="0"/>
          <a:ext cx="0" cy="0"/>
          <a:chOff x="0" y="0"/>
          <a:chExt cx="0" cy="0"/>
        </a:xfrm>
      </p:grpSpPr>
      <p:grpSp>
        <p:nvGrpSpPr>
          <p:cNvPr id="526" name="Google Shape;526;p34"/>
          <p:cNvGrpSpPr/>
          <p:nvPr/>
        </p:nvGrpSpPr>
        <p:grpSpPr>
          <a:xfrm>
            <a:off x="12621343" y="-216991"/>
            <a:ext cx="5666657" cy="10503991"/>
            <a:chOff x="0" y="-57150"/>
            <a:chExt cx="1492453" cy="2766483"/>
          </a:xfrm>
        </p:grpSpPr>
        <p:sp>
          <p:nvSpPr>
            <p:cNvPr id="527" name="Google Shape;527;p34"/>
            <p:cNvSpPr/>
            <p:nvPr/>
          </p:nvSpPr>
          <p:spPr>
            <a:xfrm>
              <a:off x="0" y="0"/>
              <a:ext cx="1492453" cy="2709333"/>
            </a:xfrm>
            <a:custGeom>
              <a:avLst/>
              <a:gdLst/>
              <a:ahLst/>
              <a:cxnLst/>
              <a:rect l="l" t="t" r="r" b="b"/>
              <a:pathLst>
                <a:path w="1492453" h="2709333" extrusionOk="0">
                  <a:moveTo>
                    <a:pt x="0" y="0"/>
                  </a:moveTo>
                  <a:lnTo>
                    <a:pt x="1492453" y="0"/>
                  </a:lnTo>
                  <a:lnTo>
                    <a:pt x="1492453" y="2709333"/>
                  </a:lnTo>
                  <a:lnTo>
                    <a:pt x="0" y="2709333"/>
                  </a:lnTo>
                  <a:close/>
                </a:path>
              </a:pathLst>
            </a:custGeom>
            <a:solidFill>
              <a:srgbClr val="CFC9BD"/>
            </a:solidFill>
            <a:ln>
              <a:noFill/>
            </a:ln>
          </p:spPr>
        </p:sp>
        <p:sp>
          <p:nvSpPr>
            <p:cNvPr id="528" name="Google Shape;528;p34"/>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333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29" name="Google Shape;529;p34"/>
          <p:cNvPicPr preferRelativeResize="0"/>
          <p:nvPr/>
        </p:nvPicPr>
        <p:blipFill rotWithShape="1">
          <a:blip r:embed="rId3">
            <a:alphaModFix/>
          </a:blip>
          <a:srcRect l="18375" t="1989" r="19893"/>
          <a:stretch/>
        </p:blipFill>
        <p:spPr>
          <a:xfrm>
            <a:off x="9998049" y="1281161"/>
            <a:ext cx="7161238" cy="7724677"/>
          </a:xfrm>
          <a:prstGeom prst="rect">
            <a:avLst/>
          </a:prstGeom>
          <a:noFill/>
          <a:ln>
            <a:noFill/>
          </a:ln>
        </p:spPr>
      </p:pic>
      <p:grpSp>
        <p:nvGrpSpPr>
          <p:cNvPr id="530" name="Google Shape;530;p34"/>
          <p:cNvGrpSpPr/>
          <p:nvPr/>
        </p:nvGrpSpPr>
        <p:grpSpPr>
          <a:xfrm>
            <a:off x="126891" y="50527"/>
            <a:ext cx="9418248" cy="1538787"/>
            <a:chOff x="0" y="0"/>
            <a:chExt cx="12557664" cy="4047432"/>
          </a:xfrm>
        </p:grpSpPr>
        <p:cxnSp>
          <p:nvCxnSpPr>
            <p:cNvPr id="531" name="Google Shape;531;p34"/>
            <p:cNvCxnSpPr/>
            <p:nvPr/>
          </p:nvCxnSpPr>
          <p:spPr>
            <a:xfrm>
              <a:off x="0" y="0"/>
              <a:ext cx="12557664" cy="0"/>
            </a:xfrm>
            <a:prstGeom prst="straightConnector1">
              <a:avLst/>
            </a:prstGeom>
            <a:noFill/>
            <a:ln w="38100" cap="flat" cmpd="sng">
              <a:solidFill>
                <a:srgbClr val="EBE8E2"/>
              </a:solidFill>
              <a:prstDash val="solid"/>
              <a:round/>
              <a:headEnd type="none" w="sm" len="sm"/>
              <a:tailEnd type="none" w="sm" len="sm"/>
            </a:ln>
          </p:spPr>
        </p:cxnSp>
        <p:cxnSp>
          <p:nvCxnSpPr>
            <p:cNvPr id="532" name="Google Shape;532;p34"/>
            <p:cNvCxnSpPr/>
            <p:nvPr/>
          </p:nvCxnSpPr>
          <p:spPr>
            <a:xfrm>
              <a:off x="0" y="4047432"/>
              <a:ext cx="12557664" cy="0"/>
            </a:xfrm>
            <a:prstGeom prst="straightConnector1">
              <a:avLst/>
            </a:prstGeom>
            <a:noFill/>
            <a:ln w="38100" cap="flat" cmpd="sng">
              <a:solidFill>
                <a:srgbClr val="EBE8E2"/>
              </a:solidFill>
              <a:prstDash val="solid"/>
              <a:round/>
              <a:headEnd type="none" w="sm" len="sm"/>
              <a:tailEnd type="none" w="sm" len="sm"/>
            </a:ln>
          </p:spPr>
        </p:cxnSp>
      </p:grpSp>
      <p:cxnSp>
        <p:nvCxnSpPr>
          <p:cNvPr id="534" name="Google Shape;534;p34"/>
          <p:cNvCxnSpPr/>
          <p:nvPr/>
        </p:nvCxnSpPr>
        <p:spPr>
          <a:xfrm rot="-5400000">
            <a:off x="12030075" y="5129213"/>
            <a:ext cx="10287000" cy="0"/>
          </a:xfrm>
          <a:prstGeom prst="straightConnector1">
            <a:avLst/>
          </a:prstGeom>
          <a:noFill/>
          <a:ln w="28575" cap="flat" cmpd="sng">
            <a:solidFill>
              <a:srgbClr val="000000"/>
            </a:solidFill>
            <a:prstDash val="solid"/>
            <a:round/>
            <a:headEnd type="none" w="sm" len="sm"/>
            <a:tailEnd type="none" w="sm" len="sm"/>
          </a:ln>
        </p:spPr>
      </p:cxnSp>
      <p:sp>
        <p:nvSpPr>
          <p:cNvPr id="2" name="Google Shape;533;p34">
            <a:extLst>
              <a:ext uri="{FF2B5EF4-FFF2-40B4-BE49-F238E27FC236}">
                <a16:creationId xmlns:a16="http://schemas.microsoft.com/office/drawing/2014/main" id="{2B8557D5-DBFC-AA83-0A74-2CDB25058232}"/>
              </a:ext>
            </a:extLst>
          </p:cNvPr>
          <p:cNvSpPr txBox="1"/>
          <p:nvPr/>
        </p:nvSpPr>
        <p:spPr>
          <a:xfrm>
            <a:off x="789739" y="86074"/>
            <a:ext cx="8115300"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EBE8E2"/>
                </a:solidFill>
                <a:latin typeface="Merriweather"/>
                <a:ea typeface="Merriweather"/>
                <a:cs typeface="Merriweather"/>
                <a:sym typeface="Merriweather"/>
              </a:rPr>
              <a:t>6.	Conclusion</a:t>
            </a:r>
            <a:endParaRPr lang="en-US" sz="1400" b="0" i="0" u="none" strike="noStrike" cap="none" dirty="0">
              <a:solidFill>
                <a:srgbClr val="000000"/>
              </a:solidFill>
              <a:latin typeface="Merriweather"/>
              <a:ea typeface="Merriweather"/>
              <a:cs typeface="Merriweather"/>
              <a:sym typeface="Merriweather"/>
            </a:endParaRPr>
          </a:p>
        </p:txBody>
      </p:sp>
      <p:sp>
        <p:nvSpPr>
          <p:cNvPr id="3" name="Google Shape;516;p33">
            <a:extLst>
              <a:ext uri="{FF2B5EF4-FFF2-40B4-BE49-F238E27FC236}">
                <a16:creationId xmlns:a16="http://schemas.microsoft.com/office/drawing/2014/main" id="{5EFC9183-0651-80AF-FE4C-45E785906A33}"/>
              </a:ext>
            </a:extLst>
          </p:cNvPr>
          <p:cNvSpPr txBox="1"/>
          <p:nvPr/>
        </p:nvSpPr>
        <p:spPr>
          <a:xfrm>
            <a:off x="588437" y="3084735"/>
            <a:ext cx="9183157" cy="3688574"/>
          </a:xfrm>
          <a:prstGeom prst="rect">
            <a:avLst/>
          </a:prstGeom>
          <a:noFill/>
          <a:ln>
            <a:noFill/>
          </a:ln>
        </p:spPr>
        <p:txBody>
          <a:bodyPr spcFirstLastPara="1" wrap="square" lIns="0" tIns="0" rIns="0" bIns="0" anchor="t" anchorCtr="0">
            <a:spAutoFit/>
          </a:bodyPr>
          <a:lstStyle/>
          <a:p>
            <a:pPr lvl="2">
              <a:lnSpc>
                <a:spcPct val="107000"/>
              </a:lnSpc>
            </a:pPr>
            <a:endParaRPr lang="en-US" sz="3200" dirty="0">
              <a:solidFill>
                <a:schemeClr val="bg1"/>
              </a:solidFill>
              <a:effectLst/>
              <a:latin typeface="Alegreya Sans Medium" panose="020B0604020202020204" charset="0"/>
              <a:ea typeface="Arial" panose="020B0604020202020204" pitchFamily="34" charset="0"/>
              <a:sym typeface="Merriweather"/>
            </a:endParaRPr>
          </a:p>
          <a:p>
            <a:pPr lvl="2">
              <a:lnSpc>
                <a:spcPct val="107000"/>
              </a:lnSpc>
            </a:pPr>
            <a:r>
              <a:rPr lang="en-US" sz="3200" dirty="0">
                <a:solidFill>
                  <a:schemeClr val="bg1"/>
                </a:solidFill>
                <a:effectLst/>
                <a:latin typeface="Alegreya Sans Medium" panose="020B0604020202020204" charset="0"/>
                <a:ea typeface="Arial" panose="020B0604020202020204" pitchFamily="34" charset="0"/>
                <a:sym typeface="Merriweather"/>
              </a:rPr>
              <a:t>1)  </a:t>
            </a:r>
            <a:r>
              <a:rPr lang="en-US" sz="3200" b="1" dirty="0">
                <a:solidFill>
                  <a:srgbClr val="C00000"/>
                </a:solidFill>
                <a:effectLst/>
                <a:latin typeface="Alegreya Sans Medium" panose="020B0604020202020204" charset="0"/>
                <a:ea typeface="Arial" panose="020B0604020202020204" pitchFamily="34" charset="0"/>
                <a:sym typeface="Merriweather"/>
              </a:rPr>
              <a:t>Random Forest model in Pipeline 2 </a:t>
            </a:r>
            <a:r>
              <a:rPr lang="en-US" sz="3200" dirty="0">
                <a:solidFill>
                  <a:schemeClr val="bg1"/>
                </a:solidFill>
                <a:effectLst/>
                <a:latin typeface="Alegreya Sans Medium" panose="020B0604020202020204" charset="0"/>
                <a:ea typeface="Arial" panose="020B0604020202020204" pitchFamily="34" charset="0"/>
                <a:sym typeface="Merriweather"/>
              </a:rPr>
              <a:t>had the best performance among all the models</a:t>
            </a:r>
            <a:r>
              <a:rPr lang="en-US" sz="3200" dirty="0">
                <a:solidFill>
                  <a:schemeClr val="bg1"/>
                </a:solidFill>
                <a:latin typeface="Alegreya Sans Medium" panose="020B0604020202020204" charset="0"/>
                <a:ea typeface="Arial" panose="020B0604020202020204" pitchFamily="34" charset="0"/>
                <a:sym typeface="Merriweather"/>
              </a:rPr>
              <a:t>. </a:t>
            </a:r>
          </a:p>
          <a:p>
            <a:pPr lvl="4">
              <a:lnSpc>
                <a:spcPct val="107000"/>
              </a:lnSpc>
            </a:pPr>
            <a:endParaRPr lang="en-US" sz="3200" dirty="0">
              <a:solidFill>
                <a:schemeClr val="bg1"/>
              </a:solidFill>
              <a:latin typeface="Alegreya Sans Medium" panose="020B0604020202020204" charset="0"/>
              <a:ea typeface="Arial" panose="020B0604020202020204" pitchFamily="34" charset="0"/>
              <a:sym typeface="Merriweather"/>
            </a:endParaRPr>
          </a:p>
          <a:p>
            <a:pPr lvl="4">
              <a:lnSpc>
                <a:spcPct val="107000"/>
              </a:lnSpc>
            </a:pPr>
            <a:r>
              <a:rPr lang="en-US" sz="3200" dirty="0">
                <a:solidFill>
                  <a:schemeClr val="bg1"/>
                </a:solidFill>
                <a:effectLst/>
                <a:latin typeface="Alegreya Sans Medium" panose="020B0604020202020204" charset="0"/>
                <a:ea typeface="Arial" panose="020B0604020202020204" pitchFamily="34" charset="0"/>
                <a:sym typeface="Merriweather"/>
              </a:rPr>
              <a:t>2)  Random Forest model in Pipeline 1 and  </a:t>
            </a:r>
            <a:r>
              <a:rPr lang="en-US" sz="3200" dirty="0" err="1">
                <a:solidFill>
                  <a:schemeClr val="bg1"/>
                </a:solidFill>
                <a:effectLst/>
                <a:latin typeface="Alegreya Sans Medium" panose="020B0604020202020204" charset="0"/>
                <a:ea typeface="Arial" panose="020B0604020202020204" pitchFamily="34" charset="0"/>
                <a:sym typeface="Merriweather"/>
              </a:rPr>
              <a:t>XGBoost</a:t>
            </a:r>
            <a:r>
              <a:rPr lang="en-US" sz="3200" dirty="0">
                <a:solidFill>
                  <a:schemeClr val="bg1"/>
                </a:solidFill>
                <a:effectLst/>
                <a:latin typeface="Alegreya Sans Medium" panose="020B0604020202020204" charset="0"/>
                <a:ea typeface="Arial" panose="020B0604020202020204" pitchFamily="34" charset="0"/>
                <a:sym typeface="Merriweather"/>
              </a:rPr>
              <a:t> model in Pipeline 1 can be considered </a:t>
            </a:r>
            <a:r>
              <a:rPr lang="en-US" altLang="zh-CN" sz="3200" dirty="0">
                <a:solidFill>
                  <a:schemeClr val="bg1"/>
                </a:solidFill>
                <a:effectLst/>
                <a:latin typeface="Alegreya Sans Medium" panose="020B0604020202020204" charset="0"/>
                <a:ea typeface="Arial" panose="020B0604020202020204" pitchFamily="34" charset="0"/>
                <a:sym typeface="Merriweather"/>
              </a:rPr>
              <a:t>a</a:t>
            </a:r>
            <a:r>
              <a:rPr lang="en-US" sz="3200" dirty="0">
                <a:solidFill>
                  <a:schemeClr val="bg1"/>
                </a:solidFill>
                <a:effectLst/>
                <a:latin typeface="Alegreya Sans Medium" panose="020B0604020202020204" charset="0"/>
                <a:ea typeface="Arial" panose="020B0604020202020204" pitchFamily="34" charset="0"/>
                <a:sym typeface="Merriweather"/>
              </a:rPr>
              <a:t>s an alternative or backup  option.</a:t>
            </a:r>
          </a:p>
        </p:txBody>
      </p:sp>
      <p:sp>
        <p:nvSpPr>
          <p:cNvPr id="4" name="Google Shape;516;p33">
            <a:extLst>
              <a:ext uri="{FF2B5EF4-FFF2-40B4-BE49-F238E27FC236}">
                <a16:creationId xmlns:a16="http://schemas.microsoft.com/office/drawing/2014/main" id="{8D7BCA0A-68CE-C995-C70A-927C4EC32DE3}"/>
              </a:ext>
            </a:extLst>
          </p:cNvPr>
          <p:cNvSpPr txBox="1"/>
          <p:nvPr/>
        </p:nvSpPr>
        <p:spPr>
          <a:xfrm>
            <a:off x="789739" y="2115426"/>
            <a:ext cx="15081385" cy="443198"/>
          </a:xfrm>
          <a:prstGeom prst="rect">
            <a:avLst/>
          </a:prstGeom>
          <a:noFill/>
          <a:ln>
            <a:noFill/>
          </a:ln>
        </p:spPr>
        <p:txBody>
          <a:bodyPr spcFirstLastPara="1" wrap="square" lIns="0" tIns="0" rIns="0" bIns="0" anchor="t" anchorCtr="0">
            <a:spAutoFit/>
          </a:bodyPr>
          <a:lstStyle/>
          <a:p>
            <a:pPr marL="114300" lvl="0">
              <a:lnSpc>
                <a:spcPct val="90000"/>
              </a:lnSpc>
            </a:pPr>
            <a:r>
              <a:rPr lang="en-US" sz="3200" b="1" kern="1200" dirty="0">
                <a:solidFill>
                  <a:schemeClr val="bg1"/>
                </a:solidFill>
                <a:effectLst/>
                <a:latin typeface="Alegreya Sans Medium" panose="020B0604020202020204" charset="0"/>
                <a:ea typeface="+mn-ea"/>
                <a:cs typeface="+mn-cs"/>
              </a:rPr>
              <a:t>Results analysis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5"/>
        <p:cNvGrpSpPr/>
        <p:nvPr/>
      </p:nvGrpSpPr>
      <p:grpSpPr>
        <a:xfrm>
          <a:off x="0" y="0"/>
          <a:ext cx="0" cy="0"/>
          <a:chOff x="0" y="0"/>
          <a:chExt cx="0" cy="0"/>
        </a:xfrm>
      </p:grpSpPr>
      <p:grpSp>
        <p:nvGrpSpPr>
          <p:cNvPr id="526" name="Google Shape;526;p34"/>
          <p:cNvGrpSpPr/>
          <p:nvPr/>
        </p:nvGrpSpPr>
        <p:grpSpPr>
          <a:xfrm>
            <a:off x="12621343" y="-216991"/>
            <a:ext cx="5666657" cy="10503991"/>
            <a:chOff x="0" y="-57150"/>
            <a:chExt cx="1492453" cy="2766483"/>
          </a:xfrm>
        </p:grpSpPr>
        <p:sp>
          <p:nvSpPr>
            <p:cNvPr id="527" name="Google Shape;527;p34"/>
            <p:cNvSpPr/>
            <p:nvPr/>
          </p:nvSpPr>
          <p:spPr>
            <a:xfrm>
              <a:off x="0" y="0"/>
              <a:ext cx="1492453" cy="2709333"/>
            </a:xfrm>
            <a:custGeom>
              <a:avLst/>
              <a:gdLst/>
              <a:ahLst/>
              <a:cxnLst/>
              <a:rect l="l" t="t" r="r" b="b"/>
              <a:pathLst>
                <a:path w="1492453" h="2709333" extrusionOk="0">
                  <a:moveTo>
                    <a:pt x="0" y="0"/>
                  </a:moveTo>
                  <a:lnTo>
                    <a:pt x="1492453" y="0"/>
                  </a:lnTo>
                  <a:lnTo>
                    <a:pt x="1492453" y="2709333"/>
                  </a:lnTo>
                  <a:lnTo>
                    <a:pt x="0" y="2709333"/>
                  </a:lnTo>
                  <a:close/>
                </a:path>
              </a:pathLst>
            </a:custGeom>
            <a:solidFill>
              <a:srgbClr val="CFC9BD"/>
            </a:solidFill>
            <a:ln>
              <a:noFill/>
            </a:ln>
          </p:spPr>
        </p:sp>
        <p:sp>
          <p:nvSpPr>
            <p:cNvPr id="528" name="Google Shape;528;p34"/>
            <p:cNvSpPr txBox="1"/>
            <p:nvPr/>
          </p:nvSpPr>
          <p:spPr>
            <a:xfrm>
              <a:off x="0" y="-57150"/>
              <a:ext cx="812800" cy="869950"/>
            </a:xfrm>
            <a:prstGeom prst="rect">
              <a:avLst/>
            </a:prstGeom>
            <a:noFill/>
            <a:ln>
              <a:noFill/>
            </a:ln>
          </p:spPr>
          <p:txBody>
            <a:bodyPr spcFirstLastPara="1" wrap="square" lIns="50800" tIns="50800" rIns="50800" bIns="50800" anchor="ctr" anchorCtr="0">
              <a:noAutofit/>
            </a:bodyPr>
            <a:lstStyle/>
            <a:p>
              <a:pPr marL="0" marR="0" lvl="0" indent="0" algn="ctr" rtl="0">
                <a:lnSpc>
                  <a:spcPct val="133333"/>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pic>
        <p:nvPicPr>
          <p:cNvPr id="529" name="Google Shape;529;p34"/>
          <p:cNvPicPr preferRelativeResize="0"/>
          <p:nvPr/>
        </p:nvPicPr>
        <p:blipFill rotWithShape="1">
          <a:blip r:embed="rId3">
            <a:alphaModFix/>
          </a:blip>
          <a:srcRect l="18375" t="1989" r="19893"/>
          <a:stretch/>
        </p:blipFill>
        <p:spPr>
          <a:xfrm>
            <a:off x="9998049" y="1281161"/>
            <a:ext cx="7161238" cy="7724677"/>
          </a:xfrm>
          <a:prstGeom prst="rect">
            <a:avLst/>
          </a:prstGeom>
          <a:noFill/>
          <a:ln>
            <a:noFill/>
          </a:ln>
        </p:spPr>
      </p:pic>
      <p:grpSp>
        <p:nvGrpSpPr>
          <p:cNvPr id="530" name="Google Shape;530;p34"/>
          <p:cNvGrpSpPr/>
          <p:nvPr/>
        </p:nvGrpSpPr>
        <p:grpSpPr>
          <a:xfrm>
            <a:off x="126891" y="50527"/>
            <a:ext cx="9418248" cy="1538787"/>
            <a:chOff x="0" y="0"/>
            <a:chExt cx="12557664" cy="4047432"/>
          </a:xfrm>
        </p:grpSpPr>
        <p:cxnSp>
          <p:nvCxnSpPr>
            <p:cNvPr id="531" name="Google Shape;531;p34"/>
            <p:cNvCxnSpPr/>
            <p:nvPr/>
          </p:nvCxnSpPr>
          <p:spPr>
            <a:xfrm>
              <a:off x="0" y="0"/>
              <a:ext cx="12557664" cy="0"/>
            </a:xfrm>
            <a:prstGeom prst="straightConnector1">
              <a:avLst/>
            </a:prstGeom>
            <a:noFill/>
            <a:ln w="38100" cap="flat" cmpd="sng">
              <a:solidFill>
                <a:srgbClr val="EBE8E2"/>
              </a:solidFill>
              <a:prstDash val="solid"/>
              <a:round/>
              <a:headEnd type="none" w="sm" len="sm"/>
              <a:tailEnd type="none" w="sm" len="sm"/>
            </a:ln>
          </p:spPr>
        </p:cxnSp>
        <p:cxnSp>
          <p:nvCxnSpPr>
            <p:cNvPr id="532" name="Google Shape;532;p34"/>
            <p:cNvCxnSpPr/>
            <p:nvPr/>
          </p:nvCxnSpPr>
          <p:spPr>
            <a:xfrm>
              <a:off x="0" y="4047432"/>
              <a:ext cx="12557664" cy="0"/>
            </a:xfrm>
            <a:prstGeom prst="straightConnector1">
              <a:avLst/>
            </a:prstGeom>
            <a:noFill/>
            <a:ln w="38100" cap="flat" cmpd="sng">
              <a:solidFill>
                <a:srgbClr val="EBE8E2"/>
              </a:solidFill>
              <a:prstDash val="solid"/>
              <a:round/>
              <a:headEnd type="none" w="sm" len="sm"/>
              <a:tailEnd type="none" w="sm" len="sm"/>
            </a:ln>
          </p:spPr>
        </p:cxnSp>
      </p:grpSp>
      <p:cxnSp>
        <p:nvCxnSpPr>
          <p:cNvPr id="534" name="Google Shape;534;p34"/>
          <p:cNvCxnSpPr/>
          <p:nvPr/>
        </p:nvCxnSpPr>
        <p:spPr>
          <a:xfrm rot="-5400000">
            <a:off x="12030075" y="5129213"/>
            <a:ext cx="10287000" cy="0"/>
          </a:xfrm>
          <a:prstGeom prst="straightConnector1">
            <a:avLst/>
          </a:prstGeom>
          <a:noFill/>
          <a:ln w="28575" cap="flat" cmpd="sng">
            <a:solidFill>
              <a:srgbClr val="000000"/>
            </a:solidFill>
            <a:prstDash val="solid"/>
            <a:round/>
            <a:headEnd type="none" w="sm" len="sm"/>
            <a:tailEnd type="none" w="sm" len="sm"/>
          </a:ln>
        </p:spPr>
      </p:cxnSp>
      <p:sp>
        <p:nvSpPr>
          <p:cNvPr id="2" name="Google Shape;533;p34">
            <a:extLst>
              <a:ext uri="{FF2B5EF4-FFF2-40B4-BE49-F238E27FC236}">
                <a16:creationId xmlns:a16="http://schemas.microsoft.com/office/drawing/2014/main" id="{2B8557D5-DBFC-AA83-0A74-2CDB25058232}"/>
              </a:ext>
            </a:extLst>
          </p:cNvPr>
          <p:cNvSpPr txBox="1"/>
          <p:nvPr/>
        </p:nvSpPr>
        <p:spPr>
          <a:xfrm>
            <a:off x="789739" y="86074"/>
            <a:ext cx="8115300"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EBE8E2"/>
                </a:solidFill>
                <a:latin typeface="Merriweather"/>
                <a:ea typeface="Merriweather"/>
                <a:cs typeface="Merriweather"/>
                <a:sym typeface="Merriweather"/>
              </a:rPr>
              <a:t>6.	Conclusion</a:t>
            </a:r>
            <a:endParaRPr lang="en-US" sz="1400" b="0" i="0" u="none" strike="noStrike" cap="none" dirty="0">
              <a:solidFill>
                <a:srgbClr val="000000"/>
              </a:solidFill>
              <a:latin typeface="Merriweather"/>
              <a:ea typeface="Merriweather"/>
              <a:cs typeface="Merriweather"/>
              <a:sym typeface="Merriweather"/>
            </a:endParaRPr>
          </a:p>
        </p:txBody>
      </p:sp>
      <p:sp>
        <p:nvSpPr>
          <p:cNvPr id="3" name="Google Shape;516;p33">
            <a:extLst>
              <a:ext uri="{FF2B5EF4-FFF2-40B4-BE49-F238E27FC236}">
                <a16:creationId xmlns:a16="http://schemas.microsoft.com/office/drawing/2014/main" id="{5EFC9183-0651-80AF-FE4C-45E785906A33}"/>
              </a:ext>
            </a:extLst>
          </p:cNvPr>
          <p:cNvSpPr txBox="1"/>
          <p:nvPr/>
        </p:nvSpPr>
        <p:spPr>
          <a:xfrm>
            <a:off x="588437" y="3809134"/>
            <a:ext cx="9183157" cy="4154984"/>
          </a:xfrm>
          <a:prstGeom prst="rect">
            <a:avLst/>
          </a:prstGeom>
          <a:noFill/>
          <a:ln>
            <a:noFill/>
          </a:ln>
        </p:spPr>
        <p:txBody>
          <a:bodyPr spcFirstLastPara="1" wrap="square" lIns="0" tIns="0" rIns="0" bIns="0" anchor="t" anchorCtr="0">
            <a:spAutoFit/>
          </a:bodyPr>
          <a:lstStyle/>
          <a:p>
            <a:pPr marL="342900" lvl="0" indent="-342900">
              <a:lnSpc>
                <a:spcPct val="150000"/>
              </a:lnSpc>
              <a:buFont typeface="Symbol" panose="05050102010706020507" pitchFamily="18" charset="2"/>
              <a:buChar char=""/>
            </a:pPr>
            <a:r>
              <a:rPr lang="en-US" sz="3600" b="1" dirty="0">
                <a:solidFill>
                  <a:srgbClr val="C00000"/>
                </a:solidFill>
                <a:effectLst/>
                <a:latin typeface="Alegreya Sans Medium" panose="020B0604020202020204" charset="0"/>
                <a:ea typeface="Arial" panose="020B0604020202020204" pitchFamily="34" charset="0"/>
                <a:sym typeface="Merriweather"/>
              </a:rPr>
              <a:t>“Occupation type” may have a larger impact on the final score of the model compared to other factors</a:t>
            </a:r>
            <a:r>
              <a:rPr lang="en-US" sz="3600" dirty="0">
                <a:solidFill>
                  <a:srgbClr val="EBE8E2"/>
                </a:solidFill>
                <a:effectLst/>
                <a:latin typeface="Alegreya Sans Medium" panose="020B0604020202020204" charset="0"/>
                <a:ea typeface="Arial" panose="020B0604020202020204" pitchFamily="34" charset="0"/>
                <a:sym typeface="Merriweather"/>
              </a:rPr>
              <a:t>. </a:t>
            </a:r>
            <a:r>
              <a:rPr lang="en-US" sz="3600" dirty="0">
                <a:solidFill>
                  <a:srgbClr val="EBE8E2"/>
                </a:solidFill>
                <a:latin typeface="Alegreya Sans Medium" panose="020B0604020202020204" charset="0"/>
                <a:sym typeface="Merriweather"/>
              </a:rPr>
              <a:t>So, we recommend the banks to consider more on the </a:t>
            </a:r>
            <a:r>
              <a:rPr lang="en-US" sz="3600" dirty="0">
                <a:solidFill>
                  <a:srgbClr val="EBE8E2"/>
                </a:solidFill>
                <a:effectLst/>
                <a:latin typeface="Alegreya Sans Medium" panose="020B0604020202020204" charset="0"/>
                <a:ea typeface="Arial" panose="020B0604020202020204" pitchFamily="34" charset="0"/>
                <a:sym typeface="Merriweather"/>
              </a:rPr>
              <a:t>occupations of the applicants when they applied for the credit card.</a:t>
            </a:r>
          </a:p>
        </p:txBody>
      </p:sp>
      <p:sp>
        <p:nvSpPr>
          <p:cNvPr id="4" name="Google Shape;516;p33">
            <a:extLst>
              <a:ext uri="{FF2B5EF4-FFF2-40B4-BE49-F238E27FC236}">
                <a16:creationId xmlns:a16="http://schemas.microsoft.com/office/drawing/2014/main" id="{ACB3E29A-DE03-6D78-903D-F174AC0F5B7D}"/>
              </a:ext>
            </a:extLst>
          </p:cNvPr>
          <p:cNvSpPr txBox="1"/>
          <p:nvPr/>
        </p:nvSpPr>
        <p:spPr>
          <a:xfrm>
            <a:off x="919255" y="2960943"/>
            <a:ext cx="15081385" cy="443198"/>
          </a:xfrm>
          <a:prstGeom prst="rect">
            <a:avLst/>
          </a:prstGeom>
          <a:noFill/>
          <a:ln>
            <a:noFill/>
          </a:ln>
        </p:spPr>
        <p:txBody>
          <a:bodyPr spcFirstLastPara="1" wrap="square" lIns="0" tIns="0" rIns="0" bIns="0" anchor="t" anchorCtr="0">
            <a:spAutoFit/>
          </a:bodyPr>
          <a:lstStyle/>
          <a:p>
            <a:pPr marL="114300" lvl="0">
              <a:lnSpc>
                <a:spcPct val="90000"/>
              </a:lnSpc>
            </a:pPr>
            <a:r>
              <a:rPr lang="en-US" sz="3200" b="1" dirty="0">
                <a:solidFill>
                  <a:srgbClr val="EBE8E2"/>
                </a:solidFill>
                <a:effectLst/>
                <a:latin typeface="Alegreya Sans Medium" panose="020B0604020202020204" charset="0"/>
                <a:ea typeface="Arial" panose="020B0604020202020204" pitchFamily="34" charset="0"/>
                <a:sym typeface="Merriweather"/>
              </a:rPr>
              <a:t>Recommendations</a:t>
            </a:r>
            <a:endParaRPr lang="en-US" sz="3200" b="1" kern="1200" dirty="0">
              <a:solidFill>
                <a:schemeClr val="bg1"/>
              </a:solidFill>
              <a:effectLst/>
              <a:latin typeface="Alegreya Sans Medium" panose="020B0604020202020204" charset="0"/>
              <a:ea typeface="+mn-ea"/>
              <a:cs typeface="+mn-cs"/>
            </a:endParaRPr>
          </a:p>
        </p:txBody>
      </p:sp>
    </p:spTree>
    <p:extLst>
      <p:ext uri="{BB962C8B-B14F-4D97-AF65-F5344CB8AC3E}">
        <p14:creationId xmlns:p14="http://schemas.microsoft.com/office/powerpoint/2010/main" val="1288836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77"/>
        <p:cNvGrpSpPr/>
        <p:nvPr/>
      </p:nvGrpSpPr>
      <p:grpSpPr>
        <a:xfrm>
          <a:off x="0" y="0"/>
          <a:ext cx="0" cy="0"/>
          <a:chOff x="0" y="0"/>
          <a:chExt cx="0" cy="0"/>
        </a:xfrm>
      </p:grpSpPr>
      <p:pic>
        <p:nvPicPr>
          <p:cNvPr id="578" name="Google Shape;578;p37"/>
          <p:cNvPicPr preferRelativeResize="0"/>
          <p:nvPr/>
        </p:nvPicPr>
        <p:blipFill rotWithShape="1">
          <a:blip r:embed="rId3">
            <a:alphaModFix/>
          </a:blip>
          <a:srcRect t="21149" b="36908"/>
          <a:stretch/>
        </p:blipFill>
        <p:spPr>
          <a:xfrm>
            <a:off x="1028700" y="2870231"/>
            <a:ext cx="16230600" cy="5105450"/>
          </a:xfrm>
          <a:prstGeom prst="rect">
            <a:avLst/>
          </a:prstGeom>
          <a:noFill/>
          <a:ln>
            <a:noFill/>
          </a:ln>
        </p:spPr>
      </p:pic>
      <p:sp>
        <p:nvSpPr>
          <p:cNvPr id="579" name="Google Shape;579;p37"/>
          <p:cNvSpPr txBox="1"/>
          <p:nvPr/>
        </p:nvSpPr>
        <p:spPr>
          <a:xfrm>
            <a:off x="2303344" y="658992"/>
            <a:ext cx="13681200" cy="15393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Clr>
                <a:srgbClr val="000000"/>
              </a:buClr>
              <a:buSzPts val="10000"/>
              <a:buFont typeface="Arial"/>
              <a:buNone/>
            </a:pPr>
            <a:r>
              <a:rPr lang="en-US" sz="10000" b="0" i="0" u="none" strike="noStrike" cap="none" dirty="0">
                <a:solidFill>
                  <a:srgbClr val="EBE8E2"/>
                </a:solidFill>
                <a:latin typeface="Merriweather"/>
                <a:ea typeface="Merriweather"/>
                <a:cs typeface="Merriweather"/>
                <a:sym typeface="Merriweather"/>
              </a:rPr>
              <a:t>Thank you!</a:t>
            </a:r>
            <a:endParaRPr sz="1400" b="0" i="0" u="none" strike="noStrike" cap="none" dirty="0">
              <a:solidFill>
                <a:srgbClr val="000000"/>
              </a:solidFill>
              <a:latin typeface="Merriweather"/>
              <a:ea typeface="Merriweather"/>
              <a:cs typeface="Merriweather"/>
              <a:sym typeface="Merriweather"/>
            </a:endParaRPr>
          </a:p>
        </p:txBody>
      </p:sp>
      <p:grpSp>
        <p:nvGrpSpPr>
          <p:cNvPr id="581" name="Google Shape;581;p37"/>
          <p:cNvGrpSpPr/>
          <p:nvPr/>
        </p:nvGrpSpPr>
        <p:grpSpPr>
          <a:xfrm>
            <a:off x="17626486" y="741254"/>
            <a:ext cx="276975" cy="8804393"/>
            <a:chOff x="24401" y="0"/>
            <a:chExt cx="369300" cy="11739191"/>
          </a:xfrm>
        </p:grpSpPr>
        <p:sp>
          <p:nvSpPr>
            <p:cNvPr id="582" name="Google Shape;582;p37"/>
            <p:cNvSpPr txBox="1"/>
            <p:nvPr/>
          </p:nvSpPr>
          <p:spPr>
            <a:xfrm rot="5400000">
              <a:off x="-1273999" y="10071491"/>
              <a:ext cx="2966100" cy="3693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b="0" i="0" u="none" strike="noStrike" cap="none">
                  <a:solidFill>
                    <a:srgbClr val="EFF0F2"/>
                  </a:solidFill>
                  <a:latin typeface="Alegreya Sans Medium"/>
                  <a:ea typeface="Alegreya Sans Medium"/>
                  <a:cs typeface="Alegreya Sans Medium"/>
                  <a:sym typeface="Alegreya Sans Medium"/>
                </a:rPr>
                <a:t>PAGE NUMBER</a:t>
              </a:r>
              <a:endParaRPr sz="1400" b="0" i="0" u="none" strike="noStrike" cap="none">
                <a:solidFill>
                  <a:srgbClr val="EFF0F2"/>
                </a:solidFill>
                <a:latin typeface="Alegreya Sans Medium"/>
                <a:ea typeface="Alegreya Sans Medium"/>
                <a:cs typeface="Alegreya Sans Medium"/>
                <a:sym typeface="Alegreya Sans Medium"/>
              </a:endParaRPr>
            </a:p>
          </p:txBody>
        </p:sp>
        <p:sp>
          <p:nvSpPr>
            <p:cNvPr id="583" name="Google Shape;583;p37"/>
            <p:cNvSpPr txBox="1"/>
            <p:nvPr/>
          </p:nvSpPr>
          <p:spPr>
            <a:xfrm rot="5400000">
              <a:off x="-1273999" y="1298400"/>
              <a:ext cx="2966100" cy="369300"/>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Clr>
                  <a:srgbClr val="000000"/>
                </a:buClr>
                <a:buSzPts val="1800"/>
                <a:buFont typeface="Arial"/>
                <a:buNone/>
              </a:pPr>
              <a:r>
                <a:rPr lang="en-US" sz="1800" b="0" i="0" u="none" strike="noStrike" cap="none">
                  <a:solidFill>
                    <a:srgbClr val="EFF0F2"/>
                  </a:solidFill>
                  <a:latin typeface="Alegreya Sans Medium"/>
                  <a:ea typeface="Alegreya Sans Medium"/>
                  <a:cs typeface="Alegreya Sans Medium"/>
                  <a:sym typeface="Alegreya Sans Medium"/>
                </a:rPr>
                <a:t>PROJECT TIMELINE</a:t>
              </a:r>
              <a:endParaRPr sz="1400" b="0" i="0" u="none" strike="noStrike" cap="none">
                <a:solidFill>
                  <a:srgbClr val="EFF0F2"/>
                </a:solidFill>
                <a:latin typeface="Alegreya Sans Medium"/>
                <a:ea typeface="Alegreya Sans Medium"/>
                <a:cs typeface="Alegreya Sans Medium"/>
                <a:sym typeface="Alegreya Sans Medium"/>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380" name="Google Shape;380;p25"/>
          <p:cNvSpPr txBox="1"/>
          <p:nvPr/>
        </p:nvSpPr>
        <p:spPr>
          <a:xfrm>
            <a:off x="250727" y="1357141"/>
            <a:ext cx="13406279" cy="3143361"/>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Capture and explanation : 2 datasets used</a:t>
            </a:r>
            <a:endParaRPr lang="en-CA" sz="2800" b="1" dirty="0">
              <a:latin typeface="Alegreya Sans Medium" panose="020B0604020202020204" charset="0"/>
              <a:ea typeface="Times New Roman" panose="02020603050405020304" pitchFamily="18" charset="0"/>
            </a:endParaRPr>
          </a:p>
          <a:p>
            <a:pPr marL="457200" lvl="3" indent="-457200">
              <a:lnSpc>
                <a:spcPct val="107000"/>
              </a:lnSpc>
              <a:buFont typeface="Wingdings" panose="05000000000000000000" pitchFamily="2" charset="2"/>
              <a:buChar char="Ø"/>
            </a:pPr>
            <a:r>
              <a:rPr lang="en-CA" sz="2800" b="1" dirty="0">
                <a:solidFill>
                  <a:schemeClr val="accent2">
                    <a:lumMod val="75000"/>
                  </a:schemeClr>
                </a:solidFill>
                <a:effectLst/>
                <a:latin typeface="Alegreya Sans Medium" panose="020B0604020202020204" charset="0"/>
                <a:ea typeface="Times New Roman" panose="02020603050405020304" pitchFamily="18" charset="0"/>
              </a:rPr>
              <a:t>Application record </a:t>
            </a:r>
            <a:endParaRPr lang="en-CA" sz="2800" b="1" dirty="0">
              <a:solidFill>
                <a:schemeClr val="accent2">
                  <a:lumMod val="75000"/>
                </a:schemeClr>
              </a:solidFill>
              <a:latin typeface="Alegreya Sans Medium" panose="020B0604020202020204" charset="0"/>
              <a:ea typeface="Times New Roman" panose="02020603050405020304" pitchFamily="18" charset="0"/>
            </a:endParaRPr>
          </a:p>
          <a:p>
            <a:pPr marL="457200" lvl="5">
              <a:lnSpc>
                <a:spcPct val="107000"/>
              </a:lnSpc>
            </a:pPr>
            <a:r>
              <a:rPr lang="en-US" altLang="zh-CN" sz="2800" dirty="0">
                <a:latin typeface="Alegreya Sans Medium" panose="020B0604020202020204" charset="0"/>
                <a:ea typeface="Times New Roman" panose="02020603050405020304" pitchFamily="18" charset="0"/>
              </a:rPr>
              <a:t>Contains </a:t>
            </a:r>
            <a:r>
              <a:rPr lang="en-CA" sz="2800" dirty="0">
                <a:solidFill>
                  <a:srgbClr val="000000"/>
                </a:solidFill>
                <a:effectLst/>
                <a:latin typeface="Alegreya Sans Medium" panose="020B0604020202020204" charset="0"/>
                <a:ea typeface="Times New Roman" panose="02020603050405020304" pitchFamily="18" charset="0"/>
              </a:rPr>
              <a:t>general information about applicant, such as </a:t>
            </a:r>
            <a:r>
              <a:rPr lang="en-CA" sz="2800" i="1" dirty="0">
                <a:solidFill>
                  <a:srgbClr val="000000"/>
                </a:solidFill>
                <a:effectLst/>
                <a:latin typeface="Alegreya Sans Medium" panose="020B0604020202020204" charset="0"/>
                <a:ea typeface="Times New Roman" panose="02020603050405020304" pitchFamily="18" charset="0"/>
              </a:rPr>
              <a:t>applicant gender, DOB, education type, assets, income, family status etc.)</a:t>
            </a:r>
            <a:endParaRPr lang="en-CA" sz="2800" i="1" dirty="0">
              <a:effectLst/>
              <a:latin typeface="Alegreya Sans Medium" panose="020B0604020202020204" charset="0"/>
              <a:ea typeface="Arial" panose="020B0604020202020204" pitchFamily="34" charset="0"/>
            </a:endParaRPr>
          </a:p>
          <a:p>
            <a:pPr marL="457200" lvl="3" indent="-457200">
              <a:lnSpc>
                <a:spcPct val="107000"/>
              </a:lnSpc>
              <a:buFont typeface="Wingdings" panose="05000000000000000000" pitchFamily="2" charset="2"/>
              <a:buChar char="Ø"/>
            </a:pPr>
            <a:r>
              <a:rPr lang="en-CA" sz="2800" b="1" dirty="0">
                <a:solidFill>
                  <a:schemeClr val="accent2">
                    <a:lumMod val="75000"/>
                  </a:schemeClr>
                </a:solidFill>
                <a:effectLst/>
                <a:latin typeface="Alegreya Sans Medium" panose="020B0604020202020204" charset="0"/>
                <a:ea typeface="Times New Roman" panose="02020603050405020304" pitchFamily="18" charset="0"/>
              </a:rPr>
              <a:t>Credit record </a:t>
            </a:r>
          </a:p>
          <a:p>
            <a:pPr marL="457200" lvl="3">
              <a:lnSpc>
                <a:spcPct val="107000"/>
              </a:lnSpc>
            </a:pPr>
            <a:r>
              <a:rPr lang="en-CA" sz="2800" dirty="0">
                <a:latin typeface="Alegreya Sans Medium" panose="020B0604020202020204" charset="0"/>
              </a:rPr>
              <a:t>Contains </a:t>
            </a:r>
            <a:r>
              <a:rPr lang="en-CA" sz="2800" i="1" dirty="0">
                <a:latin typeface="Alegreya Sans Medium" panose="020B0604020202020204" charset="0"/>
              </a:rPr>
              <a:t>applicant's loan payment records and status</a:t>
            </a:r>
            <a:endParaRPr lang="en-CA" sz="2800" dirty="0">
              <a:latin typeface="Alegreya Sans Medium" panose="020B0604020202020204" charset="0"/>
            </a:endParaRPr>
          </a:p>
          <a:p>
            <a:pPr lvl="0">
              <a:lnSpc>
                <a:spcPct val="107000"/>
              </a:lnSpc>
            </a:pPr>
            <a:endParaRPr lang="en-CA" sz="2100" dirty="0">
              <a:effectLst/>
              <a:latin typeface="Alegreya Sans Medium" panose="020B0604020202020204" charset="0"/>
              <a:ea typeface="Arial" panose="020B0604020202020204" pitchFamily="34" charset="0"/>
            </a:endParaRPr>
          </a:p>
        </p:txBody>
      </p:sp>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2.	 Data Understanding </a:t>
            </a:r>
            <a:r>
              <a:rPr lang="en-US" sz="4800" b="0" i="0" u="none" strike="noStrike" cap="none" dirty="0">
                <a:solidFill>
                  <a:srgbClr val="000000"/>
                </a:solidFill>
                <a:latin typeface="Merriweather"/>
                <a:ea typeface="Merriweather"/>
                <a:cs typeface="Merriweather"/>
                <a:sym typeface="Merriweather"/>
              </a:rPr>
              <a:t>(1/11)</a:t>
            </a:r>
            <a:endParaRPr sz="4800" b="0" i="0" u="none" strike="noStrike" cap="none" dirty="0">
              <a:solidFill>
                <a:srgbClr val="000000"/>
              </a:solidFill>
              <a:latin typeface="Merriweather"/>
              <a:ea typeface="Merriweather"/>
              <a:cs typeface="Merriweather"/>
              <a:sym typeface="Merriweather"/>
            </a:endParaRPr>
          </a:p>
        </p:txBody>
      </p:sp>
      <p:pic>
        <p:nvPicPr>
          <p:cNvPr id="4" name="Picture 3">
            <a:extLst>
              <a:ext uri="{FF2B5EF4-FFF2-40B4-BE49-F238E27FC236}">
                <a16:creationId xmlns:a16="http://schemas.microsoft.com/office/drawing/2014/main" id="{CEE6D682-346E-BFB8-A37B-8624217DB2EC}"/>
              </a:ext>
            </a:extLst>
          </p:cNvPr>
          <p:cNvPicPr>
            <a:picLocks noChangeAspect="1"/>
          </p:cNvPicPr>
          <p:nvPr/>
        </p:nvPicPr>
        <p:blipFill>
          <a:blip r:embed="rId3"/>
          <a:stretch>
            <a:fillRect/>
          </a:stretch>
        </p:blipFill>
        <p:spPr>
          <a:xfrm>
            <a:off x="14333528" y="444076"/>
            <a:ext cx="3190875" cy="9639300"/>
          </a:xfrm>
          <a:prstGeom prst="rect">
            <a:avLst/>
          </a:prstGeom>
        </p:spPr>
      </p:pic>
      <p:pic>
        <p:nvPicPr>
          <p:cNvPr id="7" name="Picture 6">
            <a:extLst>
              <a:ext uri="{FF2B5EF4-FFF2-40B4-BE49-F238E27FC236}">
                <a16:creationId xmlns:a16="http://schemas.microsoft.com/office/drawing/2014/main" id="{5EA5F993-ADEC-1E4A-A6DD-D9B02F8E4DA1}"/>
              </a:ext>
            </a:extLst>
          </p:cNvPr>
          <p:cNvPicPr>
            <a:picLocks noChangeAspect="1"/>
          </p:cNvPicPr>
          <p:nvPr/>
        </p:nvPicPr>
        <p:blipFill>
          <a:blip r:embed="rId4"/>
          <a:stretch>
            <a:fillRect/>
          </a:stretch>
        </p:blipFill>
        <p:spPr>
          <a:xfrm>
            <a:off x="481238" y="4260386"/>
            <a:ext cx="6353739" cy="5802501"/>
          </a:xfrm>
          <a:prstGeom prst="rect">
            <a:avLst/>
          </a:prstGeom>
        </p:spPr>
      </p:pic>
      <p:pic>
        <p:nvPicPr>
          <p:cNvPr id="3" name="Picture 2">
            <a:extLst>
              <a:ext uri="{FF2B5EF4-FFF2-40B4-BE49-F238E27FC236}">
                <a16:creationId xmlns:a16="http://schemas.microsoft.com/office/drawing/2014/main" id="{D3816309-3AE6-5A3B-2545-2923BC5E3C5A}"/>
              </a:ext>
            </a:extLst>
          </p:cNvPr>
          <p:cNvPicPr>
            <a:picLocks noChangeAspect="1"/>
          </p:cNvPicPr>
          <p:nvPr/>
        </p:nvPicPr>
        <p:blipFill>
          <a:blip r:embed="rId5"/>
          <a:stretch>
            <a:fillRect/>
          </a:stretch>
        </p:blipFill>
        <p:spPr>
          <a:xfrm>
            <a:off x="7248705" y="4280875"/>
            <a:ext cx="8680261" cy="58025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10359"/>
          </a:xfrm>
          <a:prstGeom prst="rect">
            <a:avLst/>
          </a:prstGeom>
          <a:noFill/>
          <a:ln>
            <a:noFill/>
          </a:ln>
        </p:spPr>
        <p:txBody>
          <a:bodyPr spcFirstLastPara="1" wrap="square" lIns="0" tIns="0" rIns="0" bIns="0" anchor="t" anchorCtr="0">
            <a:spAutoFit/>
          </a:bodyPr>
          <a:lstStyle/>
          <a:p>
            <a:pPr marL="0" marR="0" lvl="0" indent="0" algn="l" rtl="0">
              <a:lnSpc>
                <a:spcPct val="131000"/>
              </a:lnSpc>
              <a:spcBef>
                <a:spcPts val="0"/>
              </a:spcBef>
              <a:spcAft>
                <a:spcPts val="0"/>
              </a:spcAft>
              <a:buClr>
                <a:srgbClr val="000000"/>
              </a:buClr>
              <a:buSzPts val="6500"/>
              <a:buFont typeface="Arial"/>
              <a:buNone/>
            </a:pPr>
            <a:r>
              <a:rPr lang="en-US" sz="6500" b="0" i="0" u="none" strike="noStrike" cap="none" dirty="0">
                <a:solidFill>
                  <a:srgbClr val="000000"/>
                </a:solidFill>
                <a:latin typeface="Merriweather"/>
                <a:ea typeface="Merriweather"/>
                <a:cs typeface="Merriweather"/>
                <a:sym typeface="Merriweather"/>
              </a:rPr>
              <a:t>2.	 Data Understanding </a:t>
            </a:r>
            <a:r>
              <a:rPr lang="en-US" sz="4800" b="0" i="0" u="none" strike="noStrike" cap="none" dirty="0">
                <a:solidFill>
                  <a:srgbClr val="000000"/>
                </a:solidFill>
                <a:latin typeface="Merriweather"/>
                <a:ea typeface="Merriweather"/>
                <a:cs typeface="Merriweather"/>
                <a:sym typeface="Merriweather"/>
              </a:rPr>
              <a:t>(2/11)</a:t>
            </a:r>
            <a:endParaRPr sz="4800" b="0" i="0" u="none" strike="noStrike" cap="none" dirty="0">
              <a:solidFill>
                <a:srgbClr val="000000"/>
              </a:solidFill>
              <a:latin typeface="Merriweather"/>
              <a:ea typeface="Merriweather"/>
              <a:cs typeface="Merriweather"/>
              <a:sym typeface="Merriweather"/>
            </a:endParaRPr>
          </a:p>
        </p:txBody>
      </p:sp>
      <p:pic>
        <p:nvPicPr>
          <p:cNvPr id="13" name="Picture 12">
            <a:extLst>
              <a:ext uri="{FF2B5EF4-FFF2-40B4-BE49-F238E27FC236}">
                <a16:creationId xmlns:a16="http://schemas.microsoft.com/office/drawing/2014/main" id="{DECD350B-9FF9-AEC8-E097-E5276C1C9EA3}"/>
              </a:ext>
            </a:extLst>
          </p:cNvPr>
          <p:cNvPicPr>
            <a:picLocks noChangeAspect="1"/>
          </p:cNvPicPr>
          <p:nvPr/>
        </p:nvPicPr>
        <p:blipFill>
          <a:blip r:embed="rId3"/>
          <a:stretch>
            <a:fillRect/>
          </a:stretch>
        </p:blipFill>
        <p:spPr>
          <a:xfrm>
            <a:off x="5529153" y="3746606"/>
            <a:ext cx="11973504" cy="6176349"/>
          </a:xfrm>
          <a:prstGeom prst="rect">
            <a:avLst/>
          </a:prstGeom>
        </p:spPr>
      </p:pic>
      <p:sp>
        <p:nvSpPr>
          <p:cNvPr id="6" name="Google Shape;380;p25">
            <a:extLst>
              <a:ext uri="{FF2B5EF4-FFF2-40B4-BE49-F238E27FC236}">
                <a16:creationId xmlns:a16="http://schemas.microsoft.com/office/drawing/2014/main" id="{6F62AF20-930B-B109-2AC8-1C7AE9E631F7}"/>
              </a:ext>
            </a:extLst>
          </p:cNvPr>
          <p:cNvSpPr txBox="1"/>
          <p:nvPr/>
        </p:nvSpPr>
        <p:spPr>
          <a:xfrm>
            <a:off x="548452" y="1561085"/>
            <a:ext cx="10840064" cy="3143361"/>
          </a:xfrm>
          <a:prstGeom prst="rect">
            <a:avLst/>
          </a:prstGeom>
          <a:noFill/>
          <a:ln>
            <a:noFill/>
          </a:ln>
        </p:spPr>
        <p:txBody>
          <a:bodyPr spcFirstLastPara="1" wrap="square" lIns="0" tIns="0" rIns="0" bIns="0" anchor="t" anchorCtr="0">
            <a:spAutoFit/>
          </a:bodyPr>
          <a:lstStyle/>
          <a:p>
            <a:pPr marL="342900" indent="-342900" algn="just">
              <a:buFont typeface="Symbol" panose="05050102010706020507" pitchFamily="18" charset="2"/>
              <a:buChar char=""/>
            </a:pPr>
            <a:r>
              <a:rPr lang="en-GB" sz="3200" b="1" dirty="0">
                <a:latin typeface="Alegreya Sans Medium" panose="020B0604020202020204" charset="0"/>
              </a:rPr>
              <a:t>Data Capture and explanation:</a:t>
            </a:r>
            <a:endParaRPr lang="en-CA" sz="3200" b="1" dirty="0">
              <a:latin typeface="Alegreya Sans Medium" panose="020B0604020202020204" charset="0"/>
            </a:endParaRPr>
          </a:p>
          <a:p>
            <a:pPr marL="955675" indent="-457200">
              <a:lnSpc>
                <a:spcPct val="107000"/>
              </a:lnSpc>
              <a:buFont typeface="Wingdings" panose="05000000000000000000" pitchFamily="2" charset="2"/>
              <a:buChar char="Ø"/>
            </a:pPr>
            <a:r>
              <a:rPr lang="en-CA" sz="2100" dirty="0">
                <a:latin typeface="Alegreya Sans Medium" panose="020B0604020202020204" charset="0"/>
                <a:ea typeface="Times New Roman" panose="02020603050405020304" pitchFamily="18" charset="0"/>
              </a:rPr>
              <a:t> </a:t>
            </a:r>
            <a:r>
              <a:rPr lang="en-US" sz="2800" dirty="0">
                <a:latin typeface="Alegreya Sans Medium" panose="020B0604020202020204" charset="0"/>
                <a:ea typeface="Times New Roman" panose="02020603050405020304" pitchFamily="18" charset="0"/>
              </a:rPr>
              <a:t>Merge the 2 datasets into one on the same column of ID </a:t>
            </a:r>
          </a:p>
          <a:p>
            <a:pPr marL="498475">
              <a:lnSpc>
                <a:spcPct val="107000"/>
              </a:lnSpc>
            </a:pPr>
            <a:endParaRPr lang="en-US" sz="2800" dirty="0">
              <a:latin typeface="Alegreya Sans Medium" panose="020B0604020202020204" charset="0"/>
              <a:ea typeface="Times New Roman" panose="02020603050405020304" pitchFamily="18" charset="0"/>
            </a:endParaRPr>
          </a:p>
          <a:p>
            <a:pPr marL="955675" indent="-457200">
              <a:lnSpc>
                <a:spcPct val="107000"/>
              </a:lnSpc>
              <a:buFont typeface="Wingdings" panose="05000000000000000000" pitchFamily="2" charset="2"/>
              <a:buChar char="Ø"/>
            </a:pPr>
            <a:r>
              <a:rPr lang="en-US" sz="2800" dirty="0">
                <a:latin typeface="Alegreya Sans Medium" panose="020B0604020202020204" charset="0"/>
                <a:ea typeface="Times New Roman" panose="02020603050405020304" pitchFamily="18" charset="0"/>
              </a:rPr>
              <a:t>Get a description, general information, data types, and shape of the dataset: </a:t>
            </a:r>
          </a:p>
          <a:p>
            <a:pPr marL="498475">
              <a:lnSpc>
                <a:spcPct val="107000"/>
              </a:lnSpc>
            </a:pPr>
            <a:r>
              <a:rPr lang="en-US" sz="2800" dirty="0">
                <a:latin typeface="Alegreya Sans Medium" panose="020B0604020202020204" charset="0"/>
                <a:ea typeface="Times New Roman" panose="02020603050405020304" pitchFamily="18" charset="0"/>
              </a:rPr>
              <a:t>          Rows: 777715    Features: 20</a:t>
            </a:r>
            <a:endParaRPr lang="en-CA" sz="2800" dirty="0">
              <a:solidFill>
                <a:srgbClr val="000000"/>
              </a:solidFill>
              <a:effectLst/>
              <a:latin typeface="Alegreya Sans Medium" panose="020B0604020202020204" charset="0"/>
              <a:ea typeface="Times New Roman" panose="02020603050405020304" pitchFamily="18" charset="0"/>
            </a:endParaRPr>
          </a:p>
          <a:p>
            <a:pPr lvl="0">
              <a:lnSpc>
                <a:spcPct val="107000"/>
              </a:lnSpc>
            </a:pPr>
            <a:endParaRPr lang="en-CA" sz="2100" dirty="0">
              <a:effectLst/>
              <a:latin typeface="Alegreya Sans Medium" panose="020B0604020202020204" charset="0"/>
              <a:ea typeface="Arial" panose="020B0604020202020204" pitchFamily="34" charset="0"/>
            </a:endParaRPr>
          </a:p>
        </p:txBody>
      </p:sp>
    </p:spTree>
    <p:extLst>
      <p:ext uri="{BB962C8B-B14F-4D97-AF65-F5344CB8AC3E}">
        <p14:creationId xmlns:p14="http://schemas.microsoft.com/office/powerpoint/2010/main" val="212251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(3</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5" name="Picture 4">
            <a:extLst>
              <a:ext uri="{FF2B5EF4-FFF2-40B4-BE49-F238E27FC236}">
                <a16:creationId xmlns:a16="http://schemas.microsoft.com/office/drawing/2014/main" id="{DB1F94D3-3113-6A51-3497-9C319AD5C304}"/>
              </a:ext>
            </a:extLst>
          </p:cNvPr>
          <p:cNvPicPr>
            <a:picLocks noChangeAspect="1"/>
          </p:cNvPicPr>
          <p:nvPr/>
        </p:nvPicPr>
        <p:blipFill>
          <a:blip r:embed="rId3"/>
          <a:stretch>
            <a:fillRect/>
          </a:stretch>
        </p:blipFill>
        <p:spPr>
          <a:xfrm>
            <a:off x="929149" y="2568473"/>
            <a:ext cx="15634554" cy="7373502"/>
          </a:xfrm>
          <a:prstGeom prst="rect">
            <a:avLst/>
          </a:prstGeom>
        </p:spPr>
      </p:pic>
      <p:sp>
        <p:nvSpPr>
          <p:cNvPr id="7" name="Google Shape;380;p25">
            <a:extLst>
              <a:ext uri="{FF2B5EF4-FFF2-40B4-BE49-F238E27FC236}">
                <a16:creationId xmlns:a16="http://schemas.microsoft.com/office/drawing/2014/main" id="{7562E9C4-DE11-74A5-A3F7-2758ADAD7D53}"/>
              </a:ext>
            </a:extLst>
          </p:cNvPr>
          <p:cNvSpPr txBox="1"/>
          <p:nvPr/>
        </p:nvSpPr>
        <p:spPr>
          <a:xfrm>
            <a:off x="819168" y="1513983"/>
            <a:ext cx="15854516" cy="953466"/>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buSzTx/>
              <a:buFont typeface="Symbol" panose="05050102010706020507" pitchFamily="18" charset="2"/>
              <a:buChar char=""/>
              <a:tabLst/>
              <a:defRP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L="457200" marR="0" lvl="0" indent="-457200" algn="l" defTabSz="914400" rtl="0" eaLnBrk="1" fontAlgn="auto" latinLnBrk="0" hangingPunct="1">
              <a:lnSpc>
                <a:spcPct val="107000"/>
              </a:lnSpc>
              <a:spcBef>
                <a:spcPts val="0"/>
              </a:spcBef>
              <a:spcAft>
                <a:spcPts val="0"/>
              </a:spcAft>
              <a:buClr>
                <a:srgbClr val="000000"/>
              </a:buClr>
              <a:buSzTx/>
              <a:buFont typeface="+mj-lt"/>
              <a:buAutoNum type="arabicParenR"/>
              <a:tabLst/>
              <a:defRPr/>
            </a:pPr>
            <a:r>
              <a:rPr kumimoji="0" lang="en-US" sz="2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Plot all features in the dataset to check distribution using a histogram </a:t>
            </a:r>
            <a:r>
              <a:rPr kumimoji="0" lang="en-US" sz="2800" b="0" i="0" u="none" strike="noStrike" kern="0" cap="none" spc="0" normalizeH="0" baseline="0" noProof="0" dirty="0">
                <a:ln>
                  <a:noFill/>
                </a:ln>
                <a:solidFill>
                  <a:schemeClr val="accent2">
                    <a:lumMod val="75000"/>
                  </a:schemeClr>
                </a:solidFill>
                <a:effectLst/>
                <a:uLnTx/>
                <a:uFillTx/>
                <a:latin typeface="Alegreya Sans Medium" panose="020B0604020202020204" charset="0"/>
                <a:ea typeface="Arial" panose="020B0604020202020204" pitchFamily="34" charset="0"/>
                <a:cs typeface="Arial"/>
                <a:sym typeface="Arial"/>
              </a:rPr>
              <a:t>(numerical features)</a:t>
            </a:r>
          </a:p>
        </p:txBody>
      </p:sp>
    </p:spTree>
    <p:extLst>
      <p:ext uri="{BB962C8B-B14F-4D97-AF65-F5344CB8AC3E}">
        <p14:creationId xmlns:p14="http://schemas.microsoft.com/office/powerpoint/2010/main" val="38937639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(4</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4" name="Picture 3">
            <a:extLst>
              <a:ext uri="{FF2B5EF4-FFF2-40B4-BE49-F238E27FC236}">
                <a16:creationId xmlns:a16="http://schemas.microsoft.com/office/drawing/2014/main" id="{49A424B9-781C-92B1-B697-E0F136E37192}"/>
              </a:ext>
            </a:extLst>
          </p:cNvPr>
          <p:cNvPicPr>
            <a:picLocks noChangeAspect="1"/>
          </p:cNvPicPr>
          <p:nvPr/>
        </p:nvPicPr>
        <p:blipFill>
          <a:blip r:embed="rId3"/>
          <a:stretch>
            <a:fillRect/>
          </a:stretch>
        </p:blipFill>
        <p:spPr>
          <a:xfrm>
            <a:off x="859516" y="2400142"/>
            <a:ext cx="15993782" cy="7439498"/>
          </a:xfrm>
          <a:prstGeom prst="rect">
            <a:avLst/>
          </a:prstGeom>
        </p:spPr>
      </p:pic>
      <p:sp>
        <p:nvSpPr>
          <p:cNvPr id="8" name="Google Shape;380;p25">
            <a:extLst>
              <a:ext uri="{FF2B5EF4-FFF2-40B4-BE49-F238E27FC236}">
                <a16:creationId xmlns:a16="http://schemas.microsoft.com/office/drawing/2014/main" id="{D01E2A38-FB5D-7778-6102-2438948D61A4}"/>
              </a:ext>
            </a:extLst>
          </p:cNvPr>
          <p:cNvSpPr txBox="1"/>
          <p:nvPr/>
        </p:nvSpPr>
        <p:spPr>
          <a:xfrm>
            <a:off x="929149" y="1428996"/>
            <a:ext cx="15854516" cy="953466"/>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buSzTx/>
              <a:buFont typeface="Symbol" panose="05050102010706020507" pitchFamily="18" charset="2"/>
              <a:buChar char=""/>
              <a:tabLst/>
              <a:defRP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L="457200" marR="0" lvl="0" indent="-457200" algn="l" defTabSz="914400" rtl="0" eaLnBrk="1" fontAlgn="auto" latinLnBrk="0" hangingPunct="1">
              <a:lnSpc>
                <a:spcPct val="107000"/>
              </a:lnSpc>
              <a:spcBef>
                <a:spcPts val="0"/>
              </a:spcBef>
              <a:spcAft>
                <a:spcPts val="0"/>
              </a:spcAft>
              <a:buClr>
                <a:srgbClr val="000000"/>
              </a:buClr>
              <a:buSzTx/>
              <a:buFont typeface="+mj-lt"/>
              <a:buAutoNum type="arabicParenR"/>
              <a:tabLst/>
              <a:defRPr/>
            </a:pPr>
            <a:r>
              <a:rPr kumimoji="0" lang="en-US" sz="2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Plot all features in the dataset to check distribution using a histogram </a:t>
            </a:r>
            <a:r>
              <a:rPr kumimoji="0" lang="en-US" sz="2800" b="0" i="0" u="none" strike="noStrike" kern="0" cap="none" spc="0" normalizeH="0" baseline="0" noProof="0" dirty="0">
                <a:ln>
                  <a:noFill/>
                </a:ln>
                <a:solidFill>
                  <a:schemeClr val="accent2">
                    <a:lumMod val="75000"/>
                  </a:schemeClr>
                </a:solidFill>
                <a:effectLst/>
                <a:uLnTx/>
                <a:uFillTx/>
                <a:latin typeface="Alegreya Sans Medium" panose="020B0604020202020204" charset="0"/>
                <a:ea typeface="Arial" panose="020B0604020202020204" pitchFamily="34" charset="0"/>
                <a:cs typeface="Arial"/>
                <a:sym typeface="Arial"/>
              </a:rPr>
              <a:t>(numerical features)</a:t>
            </a:r>
          </a:p>
        </p:txBody>
      </p:sp>
    </p:spTree>
    <p:extLst>
      <p:ext uri="{BB962C8B-B14F-4D97-AF65-F5344CB8AC3E}">
        <p14:creationId xmlns:p14="http://schemas.microsoft.com/office/powerpoint/2010/main" val="2006531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8E2"/>
        </a:solidFill>
        <a:effectLst/>
      </p:bgPr>
    </p:bg>
    <p:spTree>
      <p:nvGrpSpPr>
        <p:cNvPr id="1" name="Shape 376"/>
        <p:cNvGrpSpPr/>
        <p:nvPr/>
      </p:nvGrpSpPr>
      <p:grpSpPr>
        <a:xfrm>
          <a:off x="0" y="0"/>
          <a:ext cx="0" cy="0"/>
          <a:chOff x="0" y="0"/>
          <a:chExt cx="0" cy="0"/>
        </a:xfrm>
      </p:grpSpPr>
      <p:sp>
        <p:nvSpPr>
          <p:cNvPr id="2" name="Google Shape;379;p25">
            <a:extLst>
              <a:ext uri="{FF2B5EF4-FFF2-40B4-BE49-F238E27FC236}">
                <a16:creationId xmlns:a16="http://schemas.microsoft.com/office/drawing/2014/main" id="{38B70BC2-26D0-47F0-0C43-2874320A7D41}"/>
              </a:ext>
            </a:extLst>
          </p:cNvPr>
          <p:cNvSpPr txBox="1"/>
          <p:nvPr/>
        </p:nvSpPr>
        <p:spPr>
          <a:xfrm>
            <a:off x="250727" y="203624"/>
            <a:ext cx="15279325" cy="1330492"/>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31000"/>
              </a:lnSpc>
              <a:spcBef>
                <a:spcPts val="0"/>
              </a:spcBef>
              <a:spcAft>
                <a:spcPts val="0"/>
              </a:spcAft>
              <a:buClr>
                <a:srgbClr val="000000"/>
              </a:buClr>
              <a:buSzPts val="6500"/>
              <a:buFont typeface="Arial"/>
              <a:buNone/>
              <a:tabLst/>
              <a:defRPr/>
            </a:pPr>
            <a:r>
              <a:rPr kumimoji="0" lang="en-US" sz="65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2.	 Data Understanding </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(5</a:t>
            </a:r>
            <a:r>
              <a:rPr lang="en-US" sz="4800" b="0" i="0" u="none" strike="noStrike" cap="none" dirty="0">
                <a:solidFill>
                  <a:srgbClr val="000000"/>
                </a:solidFill>
                <a:latin typeface="Merriweather"/>
                <a:ea typeface="Merriweather"/>
                <a:cs typeface="Merriweather"/>
                <a:sym typeface="Merriweather"/>
              </a:rPr>
              <a:t>/11</a:t>
            </a:r>
            <a:r>
              <a:rPr kumimoji="0" lang="en-US"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rPr>
              <a:t>)</a:t>
            </a:r>
            <a:endParaRPr kumimoji="0" sz="4800" b="0" i="0" u="none" strike="noStrike" kern="0" cap="none" spc="0" normalizeH="0" baseline="0" noProof="0" dirty="0">
              <a:ln>
                <a:noFill/>
              </a:ln>
              <a:solidFill>
                <a:srgbClr val="000000"/>
              </a:solidFill>
              <a:effectLst/>
              <a:uLnTx/>
              <a:uFillTx/>
              <a:latin typeface="Merriweather"/>
              <a:ea typeface="Merriweather"/>
              <a:cs typeface="Merriweather"/>
              <a:sym typeface="Merriweather"/>
            </a:endParaRPr>
          </a:p>
        </p:txBody>
      </p:sp>
      <p:pic>
        <p:nvPicPr>
          <p:cNvPr id="4" name="Picture 3">
            <a:extLst>
              <a:ext uri="{FF2B5EF4-FFF2-40B4-BE49-F238E27FC236}">
                <a16:creationId xmlns:a16="http://schemas.microsoft.com/office/drawing/2014/main" id="{1699A383-75E6-7D03-5544-6685BD598B79}"/>
              </a:ext>
            </a:extLst>
          </p:cNvPr>
          <p:cNvPicPr>
            <a:picLocks noChangeAspect="1"/>
          </p:cNvPicPr>
          <p:nvPr/>
        </p:nvPicPr>
        <p:blipFill>
          <a:blip r:embed="rId3"/>
          <a:stretch>
            <a:fillRect/>
          </a:stretch>
        </p:blipFill>
        <p:spPr>
          <a:xfrm>
            <a:off x="1005353" y="2344862"/>
            <a:ext cx="15702107" cy="7646162"/>
          </a:xfrm>
          <a:prstGeom prst="rect">
            <a:avLst/>
          </a:prstGeom>
        </p:spPr>
      </p:pic>
      <p:sp>
        <p:nvSpPr>
          <p:cNvPr id="6" name="Google Shape;380;p25">
            <a:extLst>
              <a:ext uri="{FF2B5EF4-FFF2-40B4-BE49-F238E27FC236}">
                <a16:creationId xmlns:a16="http://schemas.microsoft.com/office/drawing/2014/main" id="{B3848D90-AEE9-1271-11C3-78FAD675EF38}"/>
              </a:ext>
            </a:extLst>
          </p:cNvPr>
          <p:cNvSpPr txBox="1"/>
          <p:nvPr/>
        </p:nvSpPr>
        <p:spPr>
          <a:xfrm>
            <a:off x="929149" y="1428996"/>
            <a:ext cx="15854516" cy="953466"/>
          </a:xfrm>
          <a:prstGeom prst="rect">
            <a:avLst/>
          </a:prstGeom>
          <a:noFill/>
          <a:ln>
            <a:noFill/>
          </a:ln>
        </p:spPr>
        <p:txBody>
          <a:bodyPr spcFirstLastPara="1" wrap="square" lIns="0" tIns="0" rIns="0" bIns="0" anchor="t" anchorCtr="0">
            <a:spAutoFit/>
          </a:bodyPr>
          <a:lstStyle/>
          <a:p>
            <a:pPr marL="342900" indent="-342900" algn="just" defTabSz="914400" eaLnBrk="1" fontAlgn="auto" latinLnBrk="0" hangingPunct="1">
              <a:buSzTx/>
              <a:buFont typeface="Symbol" panose="05050102010706020507" pitchFamily="18" charset="2"/>
              <a:buChar char=""/>
              <a:tabLst/>
              <a:defRPr/>
            </a:pPr>
            <a:r>
              <a:rPr lang="en-GB" sz="3200" b="1" dirty="0">
                <a:latin typeface="Alegreya Sans Medium" panose="020B0604020202020204" charset="0"/>
              </a:rPr>
              <a:t>Data Exploration (clustering, visualization, etc.)</a:t>
            </a:r>
            <a:endParaRPr lang="en-CA" sz="3200" b="1" dirty="0">
              <a:latin typeface="Alegreya Sans Medium" panose="020B0604020202020204" charset="0"/>
            </a:endParaRPr>
          </a:p>
          <a:p>
            <a:pPr marL="457200" marR="0" lvl="0" indent="-457200" algn="l" defTabSz="914400" rtl="0" eaLnBrk="1" fontAlgn="auto" latinLnBrk="0" hangingPunct="1">
              <a:lnSpc>
                <a:spcPct val="107000"/>
              </a:lnSpc>
              <a:spcBef>
                <a:spcPts val="0"/>
              </a:spcBef>
              <a:spcAft>
                <a:spcPts val="0"/>
              </a:spcAft>
              <a:buClr>
                <a:srgbClr val="000000"/>
              </a:buClr>
              <a:buSzTx/>
              <a:buFont typeface="+mj-lt"/>
              <a:buAutoNum type="arabicParenR"/>
              <a:tabLst/>
              <a:defRPr/>
            </a:pPr>
            <a:r>
              <a:rPr kumimoji="0" lang="en-US" sz="2800" b="0" i="0" u="none" strike="noStrike" kern="0" cap="none" spc="0" normalizeH="0" baseline="0" noProof="0" dirty="0">
                <a:ln>
                  <a:noFill/>
                </a:ln>
                <a:solidFill>
                  <a:srgbClr val="000000"/>
                </a:solidFill>
                <a:effectLst/>
                <a:uLnTx/>
                <a:uFillTx/>
                <a:latin typeface="Alegreya Sans Medium" panose="020B0604020202020204" charset="0"/>
                <a:ea typeface="Arial" panose="020B0604020202020204" pitchFamily="34" charset="0"/>
                <a:cs typeface="Arial"/>
                <a:sym typeface="Arial"/>
              </a:rPr>
              <a:t>Plot all features in the dataset to check distribution using a histogram </a:t>
            </a:r>
            <a:r>
              <a:rPr kumimoji="0" lang="en-US" sz="2800" b="0" i="0" u="none" strike="noStrike" kern="0" cap="none" spc="0" normalizeH="0" baseline="0" noProof="0" dirty="0">
                <a:ln>
                  <a:noFill/>
                </a:ln>
                <a:solidFill>
                  <a:schemeClr val="accent2">
                    <a:lumMod val="75000"/>
                  </a:schemeClr>
                </a:solidFill>
                <a:effectLst/>
                <a:uLnTx/>
                <a:uFillTx/>
                <a:latin typeface="Alegreya Sans Medium" panose="020B0604020202020204" charset="0"/>
                <a:ea typeface="Arial" panose="020B0604020202020204" pitchFamily="34" charset="0"/>
                <a:cs typeface="Arial"/>
                <a:sym typeface="Arial"/>
              </a:rPr>
              <a:t>(non-numerical features)</a:t>
            </a:r>
          </a:p>
        </p:txBody>
      </p:sp>
    </p:spTree>
    <p:extLst>
      <p:ext uri="{BB962C8B-B14F-4D97-AF65-F5344CB8AC3E}">
        <p14:creationId xmlns:p14="http://schemas.microsoft.com/office/powerpoint/2010/main" val="94026391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10325</TotalTime>
  <Words>3710</Words>
  <Application>Microsoft Office PowerPoint</Application>
  <PresentationFormat>Custom</PresentationFormat>
  <Paragraphs>356</Paragraphs>
  <Slides>42</Slides>
  <Notes>42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Arial</vt:lpstr>
      <vt:lpstr>Wingdings</vt:lpstr>
      <vt:lpstr>Merriweather Light</vt:lpstr>
      <vt:lpstr>Merriweather</vt:lpstr>
      <vt:lpstr>Söhne</vt:lpstr>
      <vt:lpstr>Symbol</vt:lpstr>
      <vt:lpstr>Calibri</vt:lpstr>
      <vt:lpstr>Alegreya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April Qianwen Fang</dc:creator>
  <cp:lastModifiedBy>Shiya Mi</cp:lastModifiedBy>
  <cp:revision>152</cp:revision>
  <dcterms:modified xsi:type="dcterms:W3CDTF">2023-04-05T17:14:01Z</dcterms:modified>
</cp:coreProperties>
</file>